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 id="2147483696" r:id="rId5"/>
  </p:sldMasterIdLst>
  <p:notesMasterIdLst>
    <p:notesMasterId r:id="rId58"/>
  </p:notesMasterIdLst>
  <p:sldIdLst>
    <p:sldId id="2950" r:id="rId6"/>
    <p:sldId id="2990" r:id="rId7"/>
    <p:sldId id="2991" r:id="rId8"/>
    <p:sldId id="2912" r:id="rId9"/>
    <p:sldId id="2913" r:id="rId10"/>
    <p:sldId id="2914" r:id="rId11"/>
    <p:sldId id="2957" r:id="rId12"/>
    <p:sldId id="2958" r:id="rId13"/>
    <p:sldId id="2959" r:id="rId14"/>
    <p:sldId id="2945" r:id="rId15"/>
    <p:sldId id="2960" r:id="rId16"/>
    <p:sldId id="2947" r:id="rId17"/>
    <p:sldId id="272" r:id="rId18"/>
    <p:sldId id="277" r:id="rId19"/>
    <p:sldId id="276" r:id="rId20"/>
    <p:sldId id="275" r:id="rId21"/>
    <p:sldId id="273" r:id="rId22"/>
    <p:sldId id="2961" r:id="rId23"/>
    <p:sldId id="983" r:id="rId24"/>
    <p:sldId id="2963" r:id="rId25"/>
    <p:sldId id="2964" r:id="rId26"/>
    <p:sldId id="2965" r:id="rId27"/>
    <p:sldId id="2971" r:id="rId28"/>
    <p:sldId id="2928" r:id="rId29"/>
    <p:sldId id="2925" r:id="rId30"/>
    <p:sldId id="2927" r:id="rId31"/>
    <p:sldId id="2918" r:id="rId32"/>
    <p:sldId id="2982" r:id="rId33"/>
    <p:sldId id="2972" r:id="rId34"/>
    <p:sldId id="2966" r:id="rId35"/>
    <p:sldId id="2917" r:id="rId36"/>
    <p:sldId id="2926" r:id="rId37"/>
    <p:sldId id="2975" r:id="rId38"/>
    <p:sldId id="2967" r:id="rId39"/>
    <p:sldId id="2983" r:id="rId40"/>
    <p:sldId id="2984" r:id="rId41"/>
    <p:sldId id="2986" r:id="rId42"/>
    <p:sldId id="2985" r:id="rId43"/>
    <p:sldId id="2977" r:id="rId44"/>
    <p:sldId id="2968" r:id="rId45"/>
    <p:sldId id="2978" r:id="rId46"/>
    <p:sldId id="2979" r:id="rId47"/>
    <p:sldId id="2969" r:id="rId48"/>
    <p:sldId id="2919" r:id="rId49"/>
    <p:sldId id="2944" r:id="rId50"/>
    <p:sldId id="2988" r:id="rId51"/>
    <p:sldId id="2980" r:id="rId52"/>
    <p:sldId id="2970" r:id="rId53"/>
    <p:sldId id="2930" r:id="rId54"/>
    <p:sldId id="2934" r:id="rId55"/>
    <p:sldId id="2989" r:id="rId56"/>
    <p:sldId id="2949" r:id="rId57"/>
  </p:sldIdLst>
  <p:sldSz cx="9144000" cy="5143500" type="screen16x9"/>
  <p:notesSz cx="6858000" cy="2543175"/>
  <p:embeddedFontLst>
    <p:embeddedFont>
      <p:font typeface="Calibri" panose="020F0502020204030204" pitchFamily="34" charset="0"/>
      <p:regular r:id="rId59"/>
      <p:bold r:id="rId60"/>
      <p:italic r:id="rId61"/>
      <p:boldItalic r:id="rId62"/>
    </p:embeddedFont>
    <p:embeddedFont>
      <p:font typeface="Calibri Light" panose="020F0302020204030204" pitchFamily="34" charset="0"/>
      <p:regular r:id="rId63"/>
      <p: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D8F646E-2E35-4DE0-B7C2-A4B1C80991A1}">
          <p14:sldIdLst>
            <p14:sldId id="2950"/>
            <p14:sldId id="2990"/>
            <p14:sldId id="2991"/>
            <p14:sldId id="2912"/>
            <p14:sldId id="2913"/>
            <p14:sldId id="2914"/>
            <p14:sldId id="2957"/>
            <p14:sldId id="2958"/>
            <p14:sldId id="2959"/>
            <p14:sldId id="2945"/>
            <p14:sldId id="2960"/>
            <p14:sldId id="2947"/>
            <p14:sldId id="272"/>
            <p14:sldId id="277"/>
            <p14:sldId id="276"/>
            <p14:sldId id="275"/>
            <p14:sldId id="273"/>
            <p14:sldId id="2961"/>
            <p14:sldId id="983"/>
            <p14:sldId id="2963"/>
            <p14:sldId id="2964"/>
            <p14:sldId id="2965"/>
            <p14:sldId id="2971"/>
            <p14:sldId id="2928"/>
            <p14:sldId id="2925"/>
            <p14:sldId id="2927"/>
            <p14:sldId id="2918"/>
            <p14:sldId id="2982"/>
            <p14:sldId id="2972"/>
            <p14:sldId id="2966"/>
            <p14:sldId id="2917"/>
            <p14:sldId id="2926"/>
            <p14:sldId id="2975"/>
            <p14:sldId id="2967"/>
            <p14:sldId id="2983"/>
            <p14:sldId id="2984"/>
            <p14:sldId id="2986"/>
            <p14:sldId id="2985"/>
            <p14:sldId id="2977"/>
            <p14:sldId id="2968"/>
            <p14:sldId id="2978"/>
            <p14:sldId id="2979"/>
            <p14:sldId id="2969"/>
            <p14:sldId id="2919"/>
            <p14:sldId id="2944"/>
            <p14:sldId id="2988"/>
            <p14:sldId id="2980"/>
            <p14:sldId id="2970"/>
            <p14:sldId id="2930"/>
            <p14:sldId id="2934"/>
            <p14:sldId id="2989"/>
            <p14:sldId id="2949"/>
          </p14:sldIdLst>
        </p14:section>
      </p14:sectionLst>
    </p:ex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3" roundtripDataSignature="AMtx7mh52feL5b2IsycOPZRg05mdll5I3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EF4F6"/>
    <a:srgbClr val="232F63"/>
    <a:srgbClr val="FF0000"/>
    <a:srgbClr val="2A6A98"/>
    <a:srgbClr val="163763"/>
    <a:srgbClr val="BF9900"/>
    <a:srgbClr val="007C92"/>
    <a:srgbClr val="ED5025"/>
    <a:srgbClr val="F89346"/>
    <a:srgbClr val="0060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226" autoAdjust="0"/>
  </p:normalViewPr>
  <p:slideViewPr>
    <p:cSldViewPr snapToGrid="0">
      <p:cViewPr varScale="1">
        <p:scale>
          <a:sx n="100" d="100"/>
          <a:sy n="100" d="100"/>
        </p:scale>
        <p:origin x="82" y="293"/>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5.fntdata"/><Relationship Id="rId12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123" Type="http://customschemas.google.com/relationships/presentationmetadata" Target="metadata"/><Relationship Id="rId12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font" Target="fonts/font3.fntdata"/><Relationship Id="rId127"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6.fntdata"/><Relationship Id="rId12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font" Target="fonts/font1.fntdata"/><Relationship Id="rId124"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This is the story of a Dutch utilities company that is building an IoT Platform to collect real time metrics on energy consumption from hundreds of thousands of households in order to operate the heat grid with greater efficiency, predict demand and ultimately actively operate actuators in the field. This session explains the challenges in this process - from the embedded firmware, LTE-M communication, security and the automated provisioning to the cloud based platform for processing millions of data points, monitoring vast numbers of devices and publishing analytics to enterprise applications. Several architecture concepts are applied - decoupling and encapsulation, serverless and message driven. The platform is built on largely managed cloud services on Azure Cloud. An overview of the cloud solution is presented. We believe this platform will make a contribution against climate change.</a:t>
            </a:r>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32194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AIOUG Webinars June 2020 | Oracle Cloud Native Application Development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180721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AIOUG Webinars June 2020 | Oracle Cloud Native Application Development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85395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AIOUG Webinars June 2020 | Oracle Cloud Native Application Development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23223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AIOUG Webinars June 2020 | Oracle Cloud Native Application Development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78148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AIOUG Webinars June 2020 | Oracle Cloud Native Application Development</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77458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9904458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69504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700164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7AFE5-2B41-483F-BB24-7F8D3DB92E3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NL"/>
          </a:p>
        </p:txBody>
      </p:sp>
      <p:sp>
        <p:nvSpPr>
          <p:cNvPr id="3" name="Subtitle 2">
            <a:extLst>
              <a:ext uri="{FF2B5EF4-FFF2-40B4-BE49-F238E27FC236}">
                <a16:creationId xmlns:a16="http://schemas.microsoft.com/office/drawing/2014/main" id="{CA17BF0C-F5E6-4E5E-B364-2D0D01449FF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9BD15921-941C-468D-89E8-E99427138F19}"/>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60D9DA31-AEC4-494A-90CB-B53F217B67B7}"/>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6" name="Slide Number Placeholder 5">
            <a:extLst>
              <a:ext uri="{FF2B5EF4-FFF2-40B4-BE49-F238E27FC236}">
                <a16:creationId xmlns:a16="http://schemas.microsoft.com/office/drawing/2014/main" id="{0B4C5700-93C7-4A08-A683-B16FA474C190}"/>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452048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23954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ext uri="{BB962C8B-B14F-4D97-AF65-F5344CB8AC3E}">
        <p14:creationId xmlns:p14="http://schemas.microsoft.com/office/powerpoint/2010/main" val="1740440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B3D2-A20C-4E5E-97D2-9C476C895C5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BD06F6FA-51BB-498D-AB89-B82E2369839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E7F2A0-DDA6-46E6-A4B3-D4CDE27A9ACF}"/>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9C529605-CCAE-4267-9137-274C83AF8094}"/>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6" name="Slide Number Placeholder 5">
            <a:extLst>
              <a:ext uri="{FF2B5EF4-FFF2-40B4-BE49-F238E27FC236}">
                <a16:creationId xmlns:a16="http://schemas.microsoft.com/office/drawing/2014/main" id="{A801957D-35E5-42B1-95BB-A1EC91CA1C91}"/>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868331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53B8-0C66-4536-850E-B626E2484887}"/>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EB1F4A9B-EDE5-4F2C-B3D8-6403369F999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DBE8E5FC-24FE-422D-A25F-C1150E1357E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707839BD-2BBA-436F-9D5C-2F11E129D0E6}"/>
              </a:ext>
            </a:extLst>
          </p:cNvPr>
          <p:cNvSpPr>
            <a:spLocks noGrp="1"/>
          </p:cNvSpPr>
          <p:nvPr>
            <p:ph type="dt" sz="half" idx="10"/>
          </p:nvPr>
        </p:nvSpPr>
        <p:spPr/>
        <p:txBody>
          <a:bodyPr/>
          <a:lstStyle/>
          <a:p>
            <a:endParaRPr lang="en-NL"/>
          </a:p>
        </p:txBody>
      </p:sp>
      <p:sp>
        <p:nvSpPr>
          <p:cNvPr id="6" name="Footer Placeholder 5">
            <a:extLst>
              <a:ext uri="{FF2B5EF4-FFF2-40B4-BE49-F238E27FC236}">
                <a16:creationId xmlns:a16="http://schemas.microsoft.com/office/drawing/2014/main" id="{105C296E-5803-4643-8DAF-604B5D10E834}"/>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7" name="Slide Number Placeholder 6">
            <a:extLst>
              <a:ext uri="{FF2B5EF4-FFF2-40B4-BE49-F238E27FC236}">
                <a16:creationId xmlns:a16="http://schemas.microsoft.com/office/drawing/2014/main" id="{293D3028-332D-407E-89DB-DCB48B75345D}"/>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739472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06C2-9A93-4AE5-B9BC-37E0C4FC95B0}"/>
              </a:ext>
            </a:extLst>
          </p:cNvPr>
          <p:cNvSpPr>
            <a:spLocks noGrp="1"/>
          </p:cNvSpPr>
          <p:nvPr>
            <p:ph type="title"/>
          </p:nvPr>
        </p:nvSpPr>
        <p:spPr>
          <a:xfrm>
            <a:off x="629841" y="273844"/>
            <a:ext cx="7886700" cy="994172"/>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6679CCDF-11D7-499A-8F1D-0AA1415841B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3C3C1F3-992D-45D4-B355-17482D65FC9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6FC02491-323C-440D-9A82-DD89739AC09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B8C0436-555D-449C-9033-EA45BED046B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7A4F8BDD-09F6-453D-BC56-CD9A877C29AD}"/>
              </a:ext>
            </a:extLst>
          </p:cNvPr>
          <p:cNvSpPr>
            <a:spLocks noGrp="1"/>
          </p:cNvSpPr>
          <p:nvPr>
            <p:ph type="dt" sz="half" idx="10"/>
          </p:nvPr>
        </p:nvSpPr>
        <p:spPr/>
        <p:txBody>
          <a:bodyPr/>
          <a:lstStyle/>
          <a:p>
            <a:endParaRPr lang="en-NL"/>
          </a:p>
        </p:txBody>
      </p:sp>
      <p:sp>
        <p:nvSpPr>
          <p:cNvPr id="8" name="Footer Placeholder 7">
            <a:extLst>
              <a:ext uri="{FF2B5EF4-FFF2-40B4-BE49-F238E27FC236}">
                <a16:creationId xmlns:a16="http://schemas.microsoft.com/office/drawing/2014/main" id="{F0E6BAD6-6DBE-4770-8F83-2C23D4F15295}"/>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9" name="Slide Number Placeholder 8">
            <a:extLst>
              <a:ext uri="{FF2B5EF4-FFF2-40B4-BE49-F238E27FC236}">
                <a16:creationId xmlns:a16="http://schemas.microsoft.com/office/drawing/2014/main" id="{6CE1DBBE-1C99-4000-B231-6CDA7D0F290F}"/>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606914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8D8C-E0E4-4420-8DD3-26BB9CC5D7CE}"/>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146BEFBD-D46F-437E-A0BE-DDC8371B2269}"/>
              </a:ext>
            </a:extLst>
          </p:cNvPr>
          <p:cNvSpPr>
            <a:spLocks noGrp="1"/>
          </p:cNvSpPr>
          <p:nvPr>
            <p:ph type="dt" sz="half" idx="10"/>
          </p:nvPr>
        </p:nvSpPr>
        <p:spPr/>
        <p:txBody>
          <a:bodyPr/>
          <a:lstStyle/>
          <a:p>
            <a:endParaRPr lang="en-NL"/>
          </a:p>
        </p:txBody>
      </p:sp>
      <p:sp>
        <p:nvSpPr>
          <p:cNvPr id="4" name="Footer Placeholder 3">
            <a:extLst>
              <a:ext uri="{FF2B5EF4-FFF2-40B4-BE49-F238E27FC236}">
                <a16:creationId xmlns:a16="http://schemas.microsoft.com/office/drawing/2014/main" id="{2D260CE1-BEB3-43BE-BC39-B62B115BB012}"/>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5" name="Slide Number Placeholder 4">
            <a:extLst>
              <a:ext uri="{FF2B5EF4-FFF2-40B4-BE49-F238E27FC236}">
                <a16:creationId xmlns:a16="http://schemas.microsoft.com/office/drawing/2014/main" id="{770B5A8E-4E88-41D0-9BDD-B0F26650A00E}"/>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6642424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9A9E9C-329A-4894-ABCD-C123FD078D47}"/>
              </a:ext>
            </a:extLst>
          </p:cNvPr>
          <p:cNvSpPr>
            <a:spLocks noGrp="1"/>
          </p:cNvSpPr>
          <p:nvPr>
            <p:ph type="dt" sz="half" idx="10"/>
          </p:nvPr>
        </p:nvSpPr>
        <p:spPr/>
        <p:txBody>
          <a:bodyPr/>
          <a:lstStyle/>
          <a:p>
            <a:endParaRPr lang="en-NL"/>
          </a:p>
        </p:txBody>
      </p:sp>
      <p:sp>
        <p:nvSpPr>
          <p:cNvPr id="3" name="Footer Placeholder 2">
            <a:extLst>
              <a:ext uri="{FF2B5EF4-FFF2-40B4-BE49-F238E27FC236}">
                <a16:creationId xmlns:a16="http://schemas.microsoft.com/office/drawing/2014/main" id="{42F7E3E0-0235-4EC5-AA15-507F4A2E16E3}"/>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4" name="Slide Number Placeholder 3">
            <a:extLst>
              <a:ext uri="{FF2B5EF4-FFF2-40B4-BE49-F238E27FC236}">
                <a16:creationId xmlns:a16="http://schemas.microsoft.com/office/drawing/2014/main" id="{A53E7E15-8A62-40B8-8DEA-0AA04E73FBA8}"/>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298565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D9A3-309B-432E-9902-823C6502EA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74DFF18-5FAD-4427-8A37-36F8EB1DFAA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8A8823A8-8BF5-4B0B-83DA-AC2C129F9FE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6242320-1F80-42AD-8A9A-7C53EE07C19C}"/>
              </a:ext>
            </a:extLst>
          </p:cNvPr>
          <p:cNvSpPr>
            <a:spLocks noGrp="1"/>
          </p:cNvSpPr>
          <p:nvPr>
            <p:ph type="dt" sz="half" idx="10"/>
          </p:nvPr>
        </p:nvSpPr>
        <p:spPr/>
        <p:txBody>
          <a:bodyPr/>
          <a:lstStyle/>
          <a:p>
            <a:endParaRPr lang="en-NL"/>
          </a:p>
        </p:txBody>
      </p:sp>
      <p:sp>
        <p:nvSpPr>
          <p:cNvPr id="6" name="Footer Placeholder 5">
            <a:extLst>
              <a:ext uri="{FF2B5EF4-FFF2-40B4-BE49-F238E27FC236}">
                <a16:creationId xmlns:a16="http://schemas.microsoft.com/office/drawing/2014/main" id="{643C42A7-707A-4A94-A22F-9D70C1739293}"/>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7" name="Slide Number Placeholder 6">
            <a:extLst>
              <a:ext uri="{FF2B5EF4-FFF2-40B4-BE49-F238E27FC236}">
                <a16:creationId xmlns:a16="http://schemas.microsoft.com/office/drawing/2014/main" id="{7DA01FBB-EF27-41AA-91F8-29FA146B8557}"/>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75237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6FA9-4159-4EF7-B1D1-8A378323799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29E82BB-9169-4E0A-9615-B63336A5BAA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L"/>
          </a:p>
        </p:txBody>
      </p:sp>
      <p:sp>
        <p:nvSpPr>
          <p:cNvPr id="4" name="Text Placeholder 3">
            <a:extLst>
              <a:ext uri="{FF2B5EF4-FFF2-40B4-BE49-F238E27FC236}">
                <a16:creationId xmlns:a16="http://schemas.microsoft.com/office/drawing/2014/main" id="{08B5AE67-847E-401A-A388-9825DE5DE2C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7E47CAF-0508-4F72-ACDB-E8D3453F2770}"/>
              </a:ext>
            </a:extLst>
          </p:cNvPr>
          <p:cNvSpPr>
            <a:spLocks noGrp="1"/>
          </p:cNvSpPr>
          <p:nvPr>
            <p:ph type="dt" sz="half" idx="10"/>
          </p:nvPr>
        </p:nvSpPr>
        <p:spPr/>
        <p:txBody>
          <a:bodyPr/>
          <a:lstStyle/>
          <a:p>
            <a:endParaRPr lang="en-NL"/>
          </a:p>
        </p:txBody>
      </p:sp>
      <p:sp>
        <p:nvSpPr>
          <p:cNvPr id="6" name="Footer Placeholder 5">
            <a:extLst>
              <a:ext uri="{FF2B5EF4-FFF2-40B4-BE49-F238E27FC236}">
                <a16:creationId xmlns:a16="http://schemas.microsoft.com/office/drawing/2014/main" id="{62F66221-8DF3-4056-BB49-A3149B061318}"/>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7" name="Slide Number Placeholder 6">
            <a:extLst>
              <a:ext uri="{FF2B5EF4-FFF2-40B4-BE49-F238E27FC236}">
                <a16:creationId xmlns:a16="http://schemas.microsoft.com/office/drawing/2014/main" id="{C21112E0-454C-4BD8-AA0E-E2E7F01E9BC4}"/>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1681882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3E10A-FE80-450F-8725-2C3FCBC2A86A}"/>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EC0670A-1FD1-4C68-A808-9753512468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47A2208-003B-48E3-B4A6-6A0ADCB3B850}"/>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7067FFD1-786A-4CB7-AAC6-66669D09427F}"/>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6" name="Slide Number Placeholder 5">
            <a:extLst>
              <a:ext uri="{FF2B5EF4-FFF2-40B4-BE49-F238E27FC236}">
                <a16:creationId xmlns:a16="http://schemas.microsoft.com/office/drawing/2014/main" id="{1B821004-22E5-46ED-9E71-7C7944FF935B}"/>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1788821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70DCE3-0195-43F4-9931-2651856470EF}"/>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498D183-FDD4-4229-B5F4-E2B87B46250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3E2E5CE-FF4D-4030-ABAD-542E3B69E448}"/>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4FC133A6-4676-4870-9E88-1FA1C300D503}"/>
              </a:ext>
            </a:extLst>
          </p:cNvPr>
          <p:cNvSpPr>
            <a:spLocks noGrp="1"/>
          </p:cNvSpPr>
          <p:nvPr>
            <p:ph type="ftr" sz="quarter" idx="11"/>
          </p:nvPr>
        </p:nvSpPr>
        <p:spPr/>
        <p:txBody>
          <a:bodyPr/>
          <a:lstStyle/>
          <a:p>
            <a:r>
              <a:rPr lang="en-US"/>
              <a:t>AIOUG Webinars June 2020 | Oracle Cloud Native Application Development</a:t>
            </a:r>
            <a:endParaRPr lang="en-NL"/>
          </a:p>
        </p:txBody>
      </p:sp>
      <p:sp>
        <p:nvSpPr>
          <p:cNvPr id="6" name="Slide Number Placeholder 5">
            <a:extLst>
              <a:ext uri="{FF2B5EF4-FFF2-40B4-BE49-F238E27FC236}">
                <a16:creationId xmlns:a16="http://schemas.microsoft.com/office/drawing/2014/main" id="{1F66EC74-226F-4E79-BF01-A1C2CAF49A55}"/>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4272378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4" y="936000"/>
            <a:ext cx="6623999" cy="378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AIOUG Webinars June 2020 | Oracle Cloud Native Application Development</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231047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ext uri="{BB962C8B-B14F-4D97-AF65-F5344CB8AC3E}">
        <p14:creationId xmlns:p14="http://schemas.microsoft.com/office/powerpoint/2010/main" val="356329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AIOUG Webinars June 2020 | Oracle Cloud Native Application Development</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0417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AIOUG Webinars June 2020 | Oracle Cloud Native Application Development</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49038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AIOUG Webinars June 2020 | Oracle Cloud Native Application Development</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12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AIOUG Webinars June 2020 | Oracle Cloud Native Application Development</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6480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AIOUG Webinars June 2020 | Oracle Cloud Native Application Development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91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AIOUG Webinars June 2020 | Oracle Cloud Native Application Development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3836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AIOUG Webinars June 2020 | Oracle Cloud Native Application Development</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986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4" r:id="rId16"/>
    <p:sldLayoutId id="2147483695" r:id="rId17"/>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B3FD01-35C1-4F95-8EFF-2E11A0B2288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288DAB3-50DE-4536-A581-1FC20ABAAD2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23D363B-AA2D-420E-BF9B-4A49A9084EB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NL"/>
          </a:p>
        </p:txBody>
      </p:sp>
      <p:sp>
        <p:nvSpPr>
          <p:cNvPr id="5" name="Footer Placeholder 4">
            <a:extLst>
              <a:ext uri="{FF2B5EF4-FFF2-40B4-BE49-F238E27FC236}">
                <a16:creationId xmlns:a16="http://schemas.microsoft.com/office/drawing/2014/main" id="{0637D0EA-79E2-40CD-8897-514684C0701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AIOUG Webinars June 2020 | Oracle Cloud Native Application Development</a:t>
            </a:r>
            <a:endParaRPr lang="en-NL"/>
          </a:p>
        </p:txBody>
      </p:sp>
      <p:sp>
        <p:nvSpPr>
          <p:cNvPr id="6" name="Slide Number Placeholder 5">
            <a:extLst>
              <a:ext uri="{FF2B5EF4-FFF2-40B4-BE49-F238E27FC236}">
                <a16:creationId xmlns:a16="http://schemas.microsoft.com/office/drawing/2014/main" id="{17F5881E-847F-47FF-B44C-147D2492105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2147643-9DFB-4680-AFF5-91CC0629070E}" type="slidenum">
              <a:rPr lang="en-NL" smtClean="0"/>
              <a:t>‹#›</a:t>
            </a:fld>
            <a:endParaRPr lang="en-NL"/>
          </a:p>
        </p:txBody>
      </p:sp>
    </p:spTree>
    <p:extLst>
      <p:ext uri="{BB962C8B-B14F-4D97-AF65-F5344CB8AC3E}">
        <p14:creationId xmlns:p14="http://schemas.microsoft.com/office/powerpoint/2010/main" val="421630725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png"/><Relationship Id="rId9"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oracle.com/uk/cloud/"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1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svg"/><Relationship Id="rId18" Type="http://schemas.openxmlformats.org/officeDocument/2006/relationships/image" Target="../media/image31.png"/><Relationship Id="rId3" Type="http://schemas.openxmlformats.org/officeDocument/2006/relationships/image" Target="../media/image34.jpeg"/><Relationship Id="rId7" Type="http://schemas.openxmlformats.org/officeDocument/2006/relationships/image" Target="../media/image38.svg"/><Relationship Id="rId12" Type="http://schemas.openxmlformats.org/officeDocument/2006/relationships/image" Target="../media/image43.png"/><Relationship Id="rId17" Type="http://schemas.openxmlformats.org/officeDocument/2006/relationships/image" Target="../media/image30.svg"/><Relationship Id="rId2" Type="http://schemas.openxmlformats.org/officeDocument/2006/relationships/image" Target="../media/image33.png"/><Relationship Id="rId16" Type="http://schemas.openxmlformats.org/officeDocument/2006/relationships/image" Target="../media/image29.png"/><Relationship Id="rId1" Type="http://schemas.openxmlformats.org/officeDocument/2006/relationships/slideLayout" Target="../slideLayouts/slideLayout17.xml"/><Relationship Id="rId6" Type="http://schemas.openxmlformats.org/officeDocument/2006/relationships/image" Target="../media/image37.png"/><Relationship Id="rId11" Type="http://schemas.openxmlformats.org/officeDocument/2006/relationships/image" Target="../media/image42.svg"/><Relationship Id="rId5" Type="http://schemas.openxmlformats.org/officeDocument/2006/relationships/image" Target="../media/image36.png"/><Relationship Id="rId15" Type="http://schemas.openxmlformats.org/officeDocument/2006/relationships/image" Target="../media/image28.svg"/><Relationship Id="rId10" Type="http://schemas.openxmlformats.org/officeDocument/2006/relationships/image" Target="../media/image41.png"/><Relationship Id="rId19" Type="http://schemas.openxmlformats.org/officeDocument/2006/relationships/image" Target="../media/image32.svg"/><Relationship Id="rId4" Type="http://schemas.openxmlformats.org/officeDocument/2006/relationships/image" Target="../media/image35.png"/><Relationship Id="rId9" Type="http://schemas.openxmlformats.org/officeDocument/2006/relationships/image" Target="../media/image40.svg"/><Relationship Id="rId1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21" Type="http://schemas.openxmlformats.org/officeDocument/2006/relationships/image" Target="../media/image64.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jpeg"/><Relationship Id="rId2" Type="http://schemas.openxmlformats.org/officeDocument/2006/relationships/image" Target="../media/image45.jpeg"/><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23.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jpeg"/><Relationship Id="rId14" Type="http://schemas.openxmlformats.org/officeDocument/2006/relationships/image" Target="../media/image57.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23.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4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4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26.jpeg"/><Relationship Id="rId1" Type="http://schemas.openxmlformats.org/officeDocument/2006/relationships/slideLayout" Target="../slideLayouts/slideLayout5.xml"/><Relationship Id="rId5" Type="http://schemas.openxmlformats.org/officeDocument/2006/relationships/image" Target="../media/image66.sv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48.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73.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32.svg"/><Relationship Id="rId10" Type="http://schemas.openxmlformats.org/officeDocument/2006/relationships/image" Target="../media/image71.svg"/><Relationship Id="rId4" Type="http://schemas.openxmlformats.org/officeDocument/2006/relationships/image" Target="../media/image31.png"/><Relationship Id="rId9" Type="http://schemas.openxmlformats.org/officeDocument/2006/relationships/image" Target="../media/image70.png"/><Relationship Id="rId14" Type="http://schemas.openxmlformats.org/officeDocument/2006/relationships/image" Target="../media/image75.svg"/></Relationships>
</file>

<file path=ppt/slides/_rels/slide4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7.png"/><Relationship Id="rId1" Type="http://schemas.openxmlformats.org/officeDocument/2006/relationships/slideLayout" Target="../slideLayouts/slideLayout5.xml"/><Relationship Id="rId4" Type="http://schemas.openxmlformats.org/officeDocument/2006/relationships/image" Target="../media/image75.svg"/></Relationships>
</file>

<file path=ppt/slides/_rels/slide5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svg"/><Relationship Id="rId7" Type="http://schemas.openxmlformats.org/officeDocument/2006/relationships/image" Target="../media/image68.svg"/><Relationship Id="rId12" Type="http://schemas.openxmlformats.org/officeDocument/2006/relationships/image" Target="../media/image89.sv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88.png"/><Relationship Id="rId5" Type="http://schemas.openxmlformats.org/officeDocument/2006/relationships/image" Target="../media/image32.svg"/><Relationship Id="rId10" Type="http://schemas.openxmlformats.org/officeDocument/2006/relationships/image" Target="../media/image75.svg"/><Relationship Id="rId4" Type="http://schemas.openxmlformats.org/officeDocument/2006/relationships/image" Target="../media/image31.png"/><Relationship Id="rId9" Type="http://schemas.openxmlformats.org/officeDocument/2006/relationships/image" Target="../media/image74.png"/></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www.oracle.com/uk/index.html" TargetMode="Externa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US" sz="2400" dirty="0"/>
              <a:t>Cloud Native Application Development </a:t>
            </a:r>
            <a:br>
              <a:rPr lang="en-US" sz="2400" dirty="0"/>
            </a:br>
            <a:r>
              <a:rPr lang="en-US" sz="2400" dirty="0"/>
              <a:t>- build </a:t>
            </a:r>
            <a:r>
              <a:rPr lang="en-US" sz="2400" i="1" dirty="0"/>
              <a:t>fast, cheap, scalable and agile</a:t>
            </a:r>
            <a:r>
              <a:rPr lang="en-US" sz="2400" dirty="0"/>
              <a:t> software </a:t>
            </a:r>
            <a:br>
              <a:rPr lang="en-US" sz="2400" dirty="0"/>
            </a:br>
            <a:br>
              <a:rPr lang="en-US" sz="2400" dirty="0"/>
            </a:br>
            <a:r>
              <a:rPr lang="en-US" sz="2400" dirty="0"/>
              <a:t>on Oracle Cloud Infrastructure</a:t>
            </a:r>
            <a:endParaRPr lang="nl-NL" sz="20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AIOUG Webinars June 2020 | Oracle Cloud Native Application Development</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AIOUG Webinar Series – </a:t>
            </a:r>
            <a:r>
              <a:rPr lang="nl-NL" sz="1350" b="1" kern="1200" dirty="0" err="1">
                <a:ea typeface="+mn-ea"/>
                <a:cs typeface="+mn-cs"/>
              </a:rPr>
              <a:t>June</a:t>
            </a:r>
            <a:r>
              <a:rPr lang="nl-NL" sz="1350" b="1" kern="1200" dirty="0">
                <a:ea typeface="+mn-ea"/>
                <a:cs typeface="+mn-cs"/>
              </a:rPr>
              <a:t> 24th 2020</a:t>
            </a:r>
            <a:endPar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54" name="Snagit_SNG860">
            <a:extLst>
              <a:ext uri="{FF2B5EF4-FFF2-40B4-BE49-F238E27FC236}">
                <a16:creationId xmlns:a16="http://schemas.microsoft.com/office/drawing/2014/main" id="{6438C1C8-D0FE-4C0F-BAD7-A49F2C60EE30}"/>
              </a:ext>
            </a:extLst>
          </p:cNvPr>
          <p:cNvPicPr>
            <a:picLocks noChangeAspect="1"/>
          </p:cNvPicPr>
          <p:nvPr/>
        </p:nvPicPr>
        <p:blipFill>
          <a:blip r:embed="rId3"/>
          <a:stretch>
            <a:fillRect/>
          </a:stretch>
        </p:blipFill>
        <p:spPr>
          <a:xfrm>
            <a:off x="4406356" y="4296274"/>
            <a:ext cx="610923" cy="551452"/>
          </a:xfrm>
          <a:prstGeom prst="rect">
            <a:avLst/>
          </a:prstGeom>
          <a:ln>
            <a:noFill/>
          </a:ln>
          <a:effectLst>
            <a:outerShdw blurRad="292100" dist="139700" dir="2700000" algn="tl" rotWithShape="0">
              <a:srgbClr val="333333">
                <a:alpha val="65000"/>
              </a:srgbClr>
            </a:outerShdw>
          </a:effectLst>
        </p:spPr>
      </p:pic>
      <p:pic>
        <p:nvPicPr>
          <p:cNvPr id="11" name="Picture 2" descr="https://s14-eu5.startpage.com/cgi-bin/serveimage?url=https%3A%2F%2Fcdn.app.compendium.com%2Fuploads%2Fuser%2Fe7c690e8-6ff9-102a-ac6d-e4aebca50425%2F63016963-53ba-4d0b-bf52-d13e97ddc7ec%2FFile%2F9334b70e37356750c131db608f213961%2F1.png&amp;sp=e1740a04b011d849d688a383c4170137&amp;anticache=143230">
            <a:extLst>
              <a:ext uri="{FF2B5EF4-FFF2-40B4-BE49-F238E27FC236}">
                <a16:creationId xmlns:a16="http://schemas.microsoft.com/office/drawing/2014/main" id="{99A70ECD-5FF7-410A-81AE-68B8280500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91239" y="3444306"/>
            <a:ext cx="1605401" cy="78283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java rockstar">
            <a:extLst>
              <a:ext uri="{FF2B5EF4-FFF2-40B4-BE49-F238E27FC236}">
                <a16:creationId xmlns:a16="http://schemas.microsoft.com/office/drawing/2014/main" id="{DBD8DB5F-7C59-4154-9494-514D3A4DDD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6875" y="4602939"/>
            <a:ext cx="244924" cy="244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8C64AEB-4B04-4FB0-AA72-FD9995F3F7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2075" y="4572000"/>
            <a:ext cx="337926" cy="3379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A7880F1-9632-4D42-99B9-E0685363A2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2282" y="142255"/>
            <a:ext cx="1448843" cy="63680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www.arkena.com/assets/uploads/2014/06/homepage-docker-logo.png">
            <a:extLst>
              <a:ext uri="{FF2B5EF4-FFF2-40B4-BE49-F238E27FC236}">
                <a16:creationId xmlns:a16="http://schemas.microsoft.com/office/drawing/2014/main" id="{0802324E-B1AF-4E58-BD11-5CD0FBD6A5D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6482" y="1829787"/>
            <a:ext cx="210072" cy="17383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4C51DA5-F48F-4CDF-8A36-25B926241266}"/>
              </a:ext>
            </a:extLst>
          </p:cNvPr>
          <p:cNvSpPr/>
          <p:nvPr/>
        </p:nvSpPr>
        <p:spPr>
          <a:xfrm>
            <a:off x="4066482" y="1631837"/>
            <a:ext cx="574796" cy="257626"/>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err="1"/>
              <a:t>NoSQL</a:t>
            </a:r>
            <a:r>
              <a:rPr lang="nl-NL" sz="700" dirty="0"/>
              <a:t> Database</a:t>
            </a:r>
            <a:endParaRPr lang="en-NL" sz="700" dirty="0"/>
          </a:p>
        </p:txBody>
      </p:sp>
      <p:pic>
        <p:nvPicPr>
          <p:cNvPr id="9" name="Picture 8">
            <a:extLst>
              <a:ext uri="{FF2B5EF4-FFF2-40B4-BE49-F238E27FC236}">
                <a16:creationId xmlns:a16="http://schemas.microsoft.com/office/drawing/2014/main" id="{40C4577C-B02B-4FD4-96ED-4C127CB36C8B}"/>
              </a:ext>
            </a:extLst>
          </p:cNvPr>
          <p:cNvPicPr>
            <a:picLocks noChangeAspect="1"/>
          </p:cNvPicPr>
          <p:nvPr/>
        </p:nvPicPr>
        <p:blipFill>
          <a:blip r:embed="rId9"/>
          <a:stretch>
            <a:fillRect/>
          </a:stretch>
        </p:blipFill>
        <p:spPr>
          <a:xfrm>
            <a:off x="220552" y="985499"/>
            <a:ext cx="4963446" cy="26005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36414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90E-6187-48FF-A2D1-8A9261F61730}"/>
              </a:ext>
            </a:extLst>
          </p:cNvPr>
          <p:cNvSpPr>
            <a:spLocks noGrp="1"/>
          </p:cNvSpPr>
          <p:nvPr>
            <p:ph type="title"/>
          </p:nvPr>
        </p:nvSpPr>
        <p:spPr/>
        <p:txBody>
          <a:bodyPr/>
          <a:lstStyle/>
          <a:p>
            <a:r>
              <a:rPr lang="nl-NL" dirty="0" err="1"/>
              <a:t>Introducing</a:t>
            </a:r>
            <a:r>
              <a:rPr lang="nl-NL" dirty="0"/>
              <a:t> Oracle Cloud </a:t>
            </a:r>
            <a:r>
              <a:rPr lang="nl-NL" dirty="0" err="1"/>
              <a:t>Infrastructure</a:t>
            </a:r>
            <a:endParaRPr lang="en-NL" dirty="0"/>
          </a:p>
        </p:txBody>
      </p:sp>
      <p:sp>
        <p:nvSpPr>
          <p:cNvPr id="3" name="Content Placeholder 2">
            <a:extLst>
              <a:ext uri="{FF2B5EF4-FFF2-40B4-BE49-F238E27FC236}">
                <a16:creationId xmlns:a16="http://schemas.microsoft.com/office/drawing/2014/main" id="{EFB9AA3A-EBDE-4FAC-8251-A47CCA998D8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5C6C90C-7DF7-4DDD-AA85-26E1BE391006}"/>
              </a:ext>
            </a:extLst>
          </p:cNvPr>
          <p:cNvSpPr>
            <a:spLocks noGrp="1"/>
          </p:cNvSpPr>
          <p:nvPr>
            <p:ph type="ftr" sz="quarter" idx="11"/>
          </p:nvPr>
        </p:nvSpPr>
        <p:spPr/>
        <p:txBody>
          <a:bodyPr/>
          <a:lstStyle/>
          <a:p>
            <a:r>
              <a:rPr lang="en-US"/>
              <a:t>AIOUG Webinars June 2020 | Oracle Cloud Native Application Development</a:t>
            </a:r>
            <a:endParaRPr lang="nl-NL"/>
          </a:p>
        </p:txBody>
      </p:sp>
      <p:pic>
        <p:nvPicPr>
          <p:cNvPr id="6" name="Picture 5">
            <a:hlinkClick r:id="rId2"/>
            <a:extLst>
              <a:ext uri="{FF2B5EF4-FFF2-40B4-BE49-F238E27FC236}">
                <a16:creationId xmlns:a16="http://schemas.microsoft.com/office/drawing/2014/main" id="{D7C82576-48A0-4C77-91E8-572E37375B97}"/>
              </a:ext>
            </a:extLst>
          </p:cNvPr>
          <p:cNvPicPr>
            <a:picLocks noChangeAspect="1"/>
          </p:cNvPicPr>
          <p:nvPr/>
        </p:nvPicPr>
        <p:blipFill>
          <a:blip r:embed="rId3"/>
          <a:stretch>
            <a:fillRect/>
          </a:stretch>
        </p:blipFill>
        <p:spPr>
          <a:xfrm>
            <a:off x="701750" y="936000"/>
            <a:ext cx="7688603" cy="3780000"/>
          </a:xfrm>
          <a:prstGeom prst="rect">
            <a:avLst/>
          </a:prstGeom>
        </p:spPr>
      </p:pic>
    </p:spTree>
    <p:extLst>
      <p:ext uri="{BB962C8B-B14F-4D97-AF65-F5344CB8AC3E}">
        <p14:creationId xmlns:p14="http://schemas.microsoft.com/office/powerpoint/2010/main" val="37735246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E075-1ABE-4EFA-BEF3-D9D79FCE6A8A}"/>
              </a:ext>
            </a:extLst>
          </p:cNvPr>
          <p:cNvSpPr>
            <a:spLocks noGrp="1"/>
          </p:cNvSpPr>
          <p:nvPr>
            <p:ph type="title"/>
          </p:nvPr>
        </p:nvSpPr>
        <p:spPr/>
        <p:txBody>
          <a:bodyPr/>
          <a:lstStyle/>
          <a:p>
            <a:r>
              <a:rPr lang="nl-NL" dirty="0"/>
              <a:t>OCI </a:t>
            </a:r>
            <a:r>
              <a:rPr lang="nl-NL" dirty="0" err="1"/>
              <a:t>Physical</a:t>
            </a:r>
            <a:r>
              <a:rPr lang="nl-NL" dirty="0"/>
              <a:t> </a:t>
            </a:r>
            <a:r>
              <a:rPr lang="nl-NL" dirty="0" err="1"/>
              <a:t>Organization</a:t>
            </a:r>
            <a:endParaRPr lang="en-NL" dirty="0"/>
          </a:p>
        </p:txBody>
      </p:sp>
      <p:sp>
        <p:nvSpPr>
          <p:cNvPr id="3" name="Content Placeholder 2">
            <a:extLst>
              <a:ext uri="{FF2B5EF4-FFF2-40B4-BE49-F238E27FC236}">
                <a16:creationId xmlns:a16="http://schemas.microsoft.com/office/drawing/2014/main" id="{9E85DBFF-13EC-4137-8664-7294E33E30A3}"/>
              </a:ext>
            </a:extLst>
          </p:cNvPr>
          <p:cNvSpPr>
            <a:spLocks noGrp="1"/>
          </p:cNvSpPr>
          <p:nvPr>
            <p:ph idx="1"/>
          </p:nvPr>
        </p:nvSpPr>
        <p:spPr>
          <a:xfrm>
            <a:off x="2605111" y="1369219"/>
            <a:ext cx="5910239" cy="3625302"/>
          </a:xfrm>
        </p:spPr>
        <p:txBody>
          <a:bodyPr>
            <a:normAutofit/>
          </a:bodyPr>
          <a:lstStyle/>
          <a:p>
            <a:r>
              <a:rPr lang="nl-NL" dirty="0" err="1"/>
              <a:t>Regions</a:t>
            </a:r>
            <a:r>
              <a:rPr lang="nl-NL" dirty="0"/>
              <a:t> have </a:t>
            </a:r>
            <a:r>
              <a:rPr lang="nl-NL" dirty="0" err="1"/>
              <a:t>one</a:t>
            </a:r>
            <a:r>
              <a:rPr lang="nl-NL" dirty="0"/>
              <a:t> or more Availability </a:t>
            </a:r>
            <a:r>
              <a:rPr lang="nl-NL" dirty="0" err="1"/>
              <a:t>Domains</a:t>
            </a:r>
            <a:endParaRPr lang="nl-NL" dirty="0"/>
          </a:p>
          <a:p>
            <a:r>
              <a:rPr lang="nl-NL" dirty="0"/>
              <a:t>An AD </a:t>
            </a:r>
            <a:r>
              <a:rPr lang="nl-NL" dirty="0" err="1"/>
              <a:t>lives</a:t>
            </a:r>
            <a:r>
              <a:rPr lang="nl-NL" dirty="0"/>
              <a:t> in </a:t>
            </a:r>
            <a:r>
              <a:rPr lang="nl-NL" dirty="0" err="1"/>
              <a:t>one</a:t>
            </a:r>
            <a:r>
              <a:rPr lang="nl-NL" dirty="0"/>
              <a:t> or more Data Centers</a:t>
            </a:r>
          </a:p>
          <a:p>
            <a:pPr lvl="1"/>
            <a:r>
              <a:rPr lang="nl-NL" dirty="0" err="1"/>
              <a:t>ADs</a:t>
            </a:r>
            <a:r>
              <a:rPr lang="nl-NL" dirty="0"/>
              <a:t> are </a:t>
            </a:r>
            <a:r>
              <a:rPr lang="nl-NL" dirty="0" err="1"/>
              <a:t>isolated</a:t>
            </a:r>
            <a:r>
              <a:rPr lang="nl-NL" dirty="0"/>
              <a:t> </a:t>
            </a:r>
            <a:r>
              <a:rPr lang="nl-NL" dirty="0" err="1"/>
              <a:t>from</a:t>
            </a:r>
            <a:r>
              <a:rPr lang="nl-NL" dirty="0"/>
              <a:t> </a:t>
            </a:r>
            <a:r>
              <a:rPr lang="nl-NL" dirty="0" err="1"/>
              <a:t>each</a:t>
            </a:r>
            <a:r>
              <a:rPr lang="nl-NL" dirty="0"/>
              <a:t> </a:t>
            </a:r>
            <a:r>
              <a:rPr lang="nl-NL" dirty="0" err="1"/>
              <a:t>other</a:t>
            </a:r>
            <a:r>
              <a:rPr lang="nl-NL" dirty="0"/>
              <a:t> – </a:t>
            </a:r>
            <a:r>
              <a:rPr lang="nl-NL" dirty="0" err="1"/>
              <a:t>unlikely</a:t>
            </a:r>
            <a:r>
              <a:rPr lang="nl-NL" dirty="0"/>
              <a:t> </a:t>
            </a:r>
            <a:r>
              <a:rPr lang="nl-NL" dirty="0" err="1"/>
              <a:t>to</a:t>
            </a:r>
            <a:r>
              <a:rPr lang="nl-NL" dirty="0"/>
              <a:t> </a:t>
            </a:r>
            <a:r>
              <a:rPr lang="nl-NL" dirty="0" err="1"/>
              <a:t>fail</a:t>
            </a:r>
            <a:r>
              <a:rPr lang="nl-NL" dirty="0"/>
              <a:t> </a:t>
            </a:r>
            <a:r>
              <a:rPr lang="nl-NL" dirty="0" err="1"/>
              <a:t>together</a:t>
            </a:r>
            <a:endParaRPr lang="nl-NL" dirty="0"/>
          </a:p>
          <a:p>
            <a:pPr lvl="1"/>
            <a:r>
              <a:rPr lang="nl-NL" dirty="0" err="1"/>
              <a:t>ADs</a:t>
            </a:r>
            <a:r>
              <a:rPr lang="nl-NL" dirty="0"/>
              <a:t> </a:t>
            </a:r>
            <a:r>
              <a:rPr lang="nl-NL" dirty="0" err="1"/>
              <a:t>within</a:t>
            </a:r>
            <a:r>
              <a:rPr lang="nl-NL" dirty="0"/>
              <a:t> a </a:t>
            </a:r>
            <a:r>
              <a:rPr lang="nl-NL" dirty="0" err="1"/>
              <a:t>region</a:t>
            </a:r>
            <a:r>
              <a:rPr lang="nl-NL" dirty="0"/>
              <a:t> have </a:t>
            </a:r>
            <a:r>
              <a:rPr lang="nl-NL" dirty="0" err="1"/>
              <a:t>very</a:t>
            </a:r>
            <a:r>
              <a:rPr lang="nl-NL" dirty="0"/>
              <a:t> </a:t>
            </a:r>
            <a:r>
              <a:rPr lang="nl-NL" dirty="0" err="1"/>
              <a:t>fast</a:t>
            </a:r>
            <a:r>
              <a:rPr lang="nl-NL" dirty="0"/>
              <a:t>, ultra-low </a:t>
            </a:r>
            <a:r>
              <a:rPr lang="nl-NL" dirty="0" err="1"/>
              <a:t>latency</a:t>
            </a:r>
            <a:r>
              <a:rPr lang="nl-NL" dirty="0"/>
              <a:t> </a:t>
            </a:r>
            <a:r>
              <a:rPr lang="nl-NL" dirty="0" err="1"/>
              <a:t>interconnecting</a:t>
            </a:r>
            <a:r>
              <a:rPr lang="nl-NL" dirty="0"/>
              <a:t> </a:t>
            </a:r>
            <a:r>
              <a:rPr lang="nl-NL" dirty="0" err="1"/>
              <a:t>network</a:t>
            </a:r>
            <a:r>
              <a:rPr lang="nl-NL" dirty="0"/>
              <a:t> backbone</a:t>
            </a:r>
          </a:p>
          <a:p>
            <a:r>
              <a:rPr lang="nl-NL" dirty="0" err="1"/>
              <a:t>Fault</a:t>
            </a:r>
            <a:r>
              <a:rPr lang="nl-NL" dirty="0"/>
              <a:t> </a:t>
            </a:r>
            <a:r>
              <a:rPr lang="nl-NL" dirty="0" err="1"/>
              <a:t>domains</a:t>
            </a:r>
            <a:r>
              <a:rPr lang="nl-NL" dirty="0"/>
              <a:t> are </a:t>
            </a:r>
            <a:br>
              <a:rPr lang="nl-NL" dirty="0"/>
            </a:br>
            <a:r>
              <a:rPr lang="nl-NL" dirty="0" err="1"/>
              <a:t>isolated</a:t>
            </a:r>
            <a:r>
              <a:rPr lang="nl-NL" dirty="0"/>
              <a:t> hardware</a:t>
            </a:r>
            <a:br>
              <a:rPr lang="nl-NL" dirty="0"/>
            </a:br>
            <a:r>
              <a:rPr lang="nl-NL" dirty="0"/>
              <a:t>clusters</a:t>
            </a:r>
          </a:p>
          <a:p>
            <a:pPr lvl="1"/>
            <a:r>
              <a:rPr lang="nl-NL" dirty="0" err="1"/>
              <a:t>With</a:t>
            </a:r>
            <a:r>
              <a:rPr lang="nl-NL" dirty="0"/>
              <a:t> </a:t>
            </a:r>
            <a:r>
              <a:rPr lang="nl-NL" dirty="0" err="1"/>
              <a:t>exclusive</a:t>
            </a:r>
            <a:r>
              <a:rPr lang="nl-NL" dirty="0"/>
              <a:t> </a:t>
            </a:r>
            <a:br>
              <a:rPr lang="nl-NL" dirty="0"/>
            </a:br>
            <a:r>
              <a:rPr lang="nl-NL" dirty="0"/>
              <a:t>patch </a:t>
            </a:r>
            <a:r>
              <a:rPr lang="nl-NL" dirty="0" err="1"/>
              <a:t>schedule</a:t>
            </a:r>
            <a:endParaRPr lang="nl-NL" dirty="0"/>
          </a:p>
          <a:p>
            <a:pPr lvl="1"/>
            <a:r>
              <a:rPr lang="nl-NL" dirty="0" err="1"/>
              <a:t>Each</a:t>
            </a:r>
            <a:r>
              <a:rPr lang="nl-NL" dirty="0"/>
              <a:t> AD has </a:t>
            </a:r>
            <a:r>
              <a:rPr lang="nl-NL" dirty="0" err="1"/>
              <a:t>three</a:t>
            </a:r>
            <a:br>
              <a:rPr lang="nl-NL" dirty="0"/>
            </a:br>
            <a:r>
              <a:rPr lang="nl-NL" dirty="0" err="1"/>
              <a:t>fault</a:t>
            </a:r>
            <a:r>
              <a:rPr lang="nl-NL" dirty="0"/>
              <a:t> </a:t>
            </a:r>
            <a:r>
              <a:rPr lang="nl-NL" dirty="0" err="1"/>
              <a:t>domains</a:t>
            </a:r>
            <a:endParaRPr lang="en-NL" dirty="0"/>
          </a:p>
        </p:txBody>
      </p:sp>
      <p:grpSp>
        <p:nvGrpSpPr>
          <p:cNvPr id="5" name="Group 4">
            <a:extLst>
              <a:ext uri="{FF2B5EF4-FFF2-40B4-BE49-F238E27FC236}">
                <a16:creationId xmlns:a16="http://schemas.microsoft.com/office/drawing/2014/main" id="{7E65E229-FEAC-4036-B33D-AF5F627821C1}"/>
              </a:ext>
            </a:extLst>
          </p:cNvPr>
          <p:cNvGrpSpPr/>
          <p:nvPr/>
        </p:nvGrpSpPr>
        <p:grpSpPr>
          <a:xfrm rot="10800000">
            <a:off x="241647" y="2310675"/>
            <a:ext cx="717386" cy="1191776"/>
            <a:chOff x="4703431" y="2409211"/>
            <a:chExt cx="956514" cy="1589034"/>
          </a:xfrm>
        </p:grpSpPr>
        <p:cxnSp>
          <p:nvCxnSpPr>
            <p:cNvPr id="6" name="Straight Connector 5">
              <a:extLst>
                <a:ext uri="{FF2B5EF4-FFF2-40B4-BE49-F238E27FC236}">
                  <a16:creationId xmlns:a16="http://schemas.microsoft.com/office/drawing/2014/main" id="{B856AE58-F247-4034-A9EB-F64E2E336B4E}"/>
                </a:ext>
              </a:extLst>
            </p:cNvPr>
            <p:cNvCxnSpPr>
              <a:cxnSpLocks/>
            </p:cNvCxnSpPr>
            <p:nvPr/>
          </p:nvCxnSpPr>
          <p:spPr>
            <a:xfrm>
              <a:off x="4703431" y="2409211"/>
              <a:ext cx="9565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EE9B90-3380-4693-B367-B61CE5E81CF4}"/>
                </a:ext>
              </a:extLst>
            </p:cNvPr>
            <p:cNvCxnSpPr/>
            <p:nvPr/>
          </p:nvCxnSpPr>
          <p:spPr>
            <a:xfrm>
              <a:off x="4703431" y="2409211"/>
              <a:ext cx="0" cy="15890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A86B1E-7BBB-47D5-9A8A-2704DB240AA0}"/>
                </a:ext>
              </a:extLst>
            </p:cNvPr>
            <p:cNvCxnSpPr/>
            <p:nvPr/>
          </p:nvCxnSpPr>
          <p:spPr>
            <a:xfrm>
              <a:off x="4703431" y="3998245"/>
              <a:ext cx="9565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3A417586-B7B4-4195-8257-261A27A1C169}"/>
              </a:ext>
            </a:extLst>
          </p:cNvPr>
          <p:cNvSpPr txBox="1"/>
          <p:nvPr/>
        </p:nvSpPr>
        <p:spPr>
          <a:xfrm>
            <a:off x="166619" y="3502450"/>
            <a:ext cx="987771" cy="253916"/>
          </a:xfrm>
          <a:prstGeom prst="rect">
            <a:avLst/>
          </a:prstGeom>
          <a:noFill/>
        </p:spPr>
        <p:txBody>
          <a:bodyPr wrap="none" rtlCol="0">
            <a:spAutoFit/>
          </a:bodyPr>
          <a:lstStyle/>
          <a:p>
            <a:r>
              <a:rPr lang="nl-NL" sz="1050" dirty="0" err="1"/>
              <a:t>Fault</a:t>
            </a:r>
            <a:r>
              <a:rPr lang="nl-NL" sz="1050" dirty="0"/>
              <a:t> Domain</a:t>
            </a:r>
            <a:endParaRPr lang="en-NL" sz="1050" dirty="0"/>
          </a:p>
        </p:txBody>
      </p:sp>
      <p:grpSp>
        <p:nvGrpSpPr>
          <p:cNvPr id="10" name="Group 9">
            <a:extLst>
              <a:ext uri="{FF2B5EF4-FFF2-40B4-BE49-F238E27FC236}">
                <a16:creationId xmlns:a16="http://schemas.microsoft.com/office/drawing/2014/main" id="{3037DA82-8EE8-4794-9E32-468D24DD7B86}"/>
              </a:ext>
            </a:extLst>
          </p:cNvPr>
          <p:cNvGrpSpPr/>
          <p:nvPr/>
        </p:nvGrpSpPr>
        <p:grpSpPr>
          <a:xfrm rot="10800000">
            <a:off x="217906" y="1984872"/>
            <a:ext cx="1379654" cy="1895139"/>
            <a:chOff x="4703431" y="2409211"/>
            <a:chExt cx="956514" cy="1589034"/>
          </a:xfrm>
        </p:grpSpPr>
        <p:cxnSp>
          <p:nvCxnSpPr>
            <p:cNvPr id="11" name="Straight Connector 10">
              <a:extLst>
                <a:ext uri="{FF2B5EF4-FFF2-40B4-BE49-F238E27FC236}">
                  <a16:creationId xmlns:a16="http://schemas.microsoft.com/office/drawing/2014/main" id="{8D3CDC7C-3C42-4A46-85DF-8E09AAFEBEC0}"/>
                </a:ext>
              </a:extLst>
            </p:cNvPr>
            <p:cNvCxnSpPr>
              <a:cxnSpLocks/>
            </p:cNvCxnSpPr>
            <p:nvPr/>
          </p:nvCxnSpPr>
          <p:spPr>
            <a:xfrm>
              <a:off x="4703431" y="2409211"/>
              <a:ext cx="956514"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41E52F-AD14-4E51-9ECF-9F114B59D555}"/>
                </a:ext>
              </a:extLst>
            </p:cNvPr>
            <p:cNvCxnSpPr/>
            <p:nvPr/>
          </p:nvCxnSpPr>
          <p:spPr>
            <a:xfrm>
              <a:off x="4703431" y="2409211"/>
              <a:ext cx="0" cy="158903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9D4B01-81D7-4EA2-9370-1B3CE5C8C4D4}"/>
                </a:ext>
              </a:extLst>
            </p:cNvPr>
            <p:cNvCxnSpPr/>
            <p:nvPr/>
          </p:nvCxnSpPr>
          <p:spPr>
            <a:xfrm>
              <a:off x="4703431" y="3998245"/>
              <a:ext cx="956514"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E62A4FE-479A-4FC5-823A-265FEDFC5610}"/>
              </a:ext>
            </a:extLst>
          </p:cNvPr>
          <p:cNvSpPr txBox="1"/>
          <p:nvPr/>
        </p:nvSpPr>
        <p:spPr>
          <a:xfrm>
            <a:off x="698228" y="3859127"/>
            <a:ext cx="912429" cy="253916"/>
          </a:xfrm>
          <a:prstGeom prst="rect">
            <a:avLst/>
          </a:prstGeom>
          <a:noFill/>
        </p:spPr>
        <p:txBody>
          <a:bodyPr wrap="none" rtlCol="0">
            <a:spAutoFit/>
          </a:bodyPr>
          <a:lstStyle/>
          <a:p>
            <a:r>
              <a:rPr lang="nl-NL" sz="1050" dirty="0"/>
              <a:t>Data Center</a:t>
            </a:r>
            <a:endParaRPr lang="en-NL" sz="1050" dirty="0"/>
          </a:p>
        </p:txBody>
      </p:sp>
      <p:grpSp>
        <p:nvGrpSpPr>
          <p:cNvPr id="15" name="Group 14">
            <a:extLst>
              <a:ext uri="{FF2B5EF4-FFF2-40B4-BE49-F238E27FC236}">
                <a16:creationId xmlns:a16="http://schemas.microsoft.com/office/drawing/2014/main" id="{74D8F870-7A73-430F-9709-19915CBD7922}"/>
              </a:ext>
            </a:extLst>
          </p:cNvPr>
          <p:cNvGrpSpPr/>
          <p:nvPr/>
        </p:nvGrpSpPr>
        <p:grpSpPr>
          <a:xfrm rot="10800000">
            <a:off x="194174" y="1268017"/>
            <a:ext cx="2037853" cy="3476714"/>
            <a:chOff x="4703431" y="2409211"/>
            <a:chExt cx="956514" cy="1589034"/>
          </a:xfrm>
        </p:grpSpPr>
        <p:cxnSp>
          <p:nvCxnSpPr>
            <p:cNvPr id="16" name="Straight Connector 15">
              <a:extLst>
                <a:ext uri="{FF2B5EF4-FFF2-40B4-BE49-F238E27FC236}">
                  <a16:creationId xmlns:a16="http://schemas.microsoft.com/office/drawing/2014/main" id="{6B49A328-3E7B-4B6A-AB72-44B4523E2C58}"/>
                </a:ext>
              </a:extLst>
            </p:cNvPr>
            <p:cNvCxnSpPr>
              <a:cxnSpLocks/>
            </p:cNvCxnSpPr>
            <p:nvPr/>
          </p:nvCxnSpPr>
          <p:spPr>
            <a:xfrm>
              <a:off x="4703431" y="2409211"/>
              <a:ext cx="956514"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0C388D-7E9E-4642-9A5E-CE9FE8C0E971}"/>
                </a:ext>
              </a:extLst>
            </p:cNvPr>
            <p:cNvCxnSpPr/>
            <p:nvPr/>
          </p:nvCxnSpPr>
          <p:spPr>
            <a:xfrm>
              <a:off x="4703431" y="2409211"/>
              <a:ext cx="0" cy="1589034"/>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7E48C0A-D211-4061-A9A0-1842C8C1F8B6}"/>
                </a:ext>
              </a:extLst>
            </p:cNvPr>
            <p:cNvCxnSpPr/>
            <p:nvPr/>
          </p:nvCxnSpPr>
          <p:spPr>
            <a:xfrm>
              <a:off x="4703431" y="3998245"/>
              <a:ext cx="956514"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DACF9D9-9BC9-490F-B4F4-EE244CD3502F}"/>
              </a:ext>
            </a:extLst>
          </p:cNvPr>
          <p:cNvSpPr txBox="1"/>
          <p:nvPr/>
        </p:nvSpPr>
        <p:spPr>
          <a:xfrm>
            <a:off x="1707758" y="4717522"/>
            <a:ext cx="614272" cy="253916"/>
          </a:xfrm>
          <a:prstGeom prst="rect">
            <a:avLst/>
          </a:prstGeom>
          <a:noFill/>
        </p:spPr>
        <p:txBody>
          <a:bodyPr wrap="none" rtlCol="0">
            <a:spAutoFit/>
          </a:bodyPr>
          <a:lstStyle/>
          <a:p>
            <a:pPr algn="r"/>
            <a:r>
              <a:rPr lang="nl-NL" sz="1050" dirty="0" err="1"/>
              <a:t>Region</a:t>
            </a:r>
            <a:endParaRPr lang="en-NL" sz="1050" dirty="0"/>
          </a:p>
        </p:txBody>
      </p:sp>
      <p:grpSp>
        <p:nvGrpSpPr>
          <p:cNvPr id="20" name="Group 19">
            <a:extLst>
              <a:ext uri="{FF2B5EF4-FFF2-40B4-BE49-F238E27FC236}">
                <a16:creationId xmlns:a16="http://schemas.microsoft.com/office/drawing/2014/main" id="{C87650F0-59F2-4D76-8B38-9B1AED7BD1FB}"/>
              </a:ext>
            </a:extLst>
          </p:cNvPr>
          <p:cNvGrpSpPr/>
          <p:nvPr/>
        </p:nvGrpSpPr>
        <p:grpSpPr>
          <a:xfrm rot="10800000">
            <a:off x="186360" y="1677692"/>
            <a:ext cx="1789683" cy="2609247"/>
            <a:chOff x="4703431" y="2409211"/>
            <a:chExt cx="956514" cy="1589034"/>
          </a:xfrm>
        </p:grpSpPr>
        <p:cxnSp>
          <p:nvCxnSpPr>
            <p:cNvPr id="21" name="Straight Connector 20">
              <a:extLst>
                <a:ext uri="{FF2B5EF4-FFF2-40B4-BE49-F238E27FC236}">
                  <a16:creationId xmlns:a16="http://schemas.microsoft.com/office/drawing/2014/main" id="{F0362FA1-BC66-480C-BEA8-7410C2A05D44}"/>
                </a:ext>
              </a:extLst>
            </p:cNvPr>
            <p:cNvCxnSpPr>
              <a:cxnSpLocks/>
            </p:cNvCxnSpPr>
            <p:nvPr/>
          </p:nvCxnSpPr>
          <p:spPr>
            <a:xfrm>
              <a:off x="4703431" y="2409211"/>
              <a:ext cx="956514"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456F70-EF32-4BB6-BC8F-46083A0901B4}"/>
                </a:ext>
              </a:extLst>
            </p:cNvPr>
            <p:cNvCxnSpPr/>
            <p:nvPr/>
          </p:nvCxnSpPr>
          <p:spPr>
            <a:xfrm>
              <a:off x="4703431" y="2409211"/>
              <a:ext cx="0" cy="1589034"/>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6E2715-5115-4D6D-9DF7-34FD889F4481}"/>
                </a:ext>
              </a:extLst>
            </p:cNvPr>
            <p:cNvCxnSpPr/>
            <p:nvPr/>
          </p:nvCxnSpPr>
          <p:spPr>
            <a:xfrm>
              <a:off x="4703431" y="3998245"/>
              <a:ext cx="956514"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4D948F3B-FC46-4AB0-BE69-1DAE4D53972A}"/>
              </a:ext>
            </a:extLst>
          </p:cNvPr>
          <p:cNvSpPr txBox="1"/>
          <p:nvPr/>
        </p:nvSpPr>
        <p:spPr>
          <a:xfrm>
            <a:off x="582662" y="4263686"/>
            <a:ext cx="1327608" cy="253916"/>
          </a:xfrm>
          <a:prstGeom prst="rect">
            <a:avLst/>
          </a:prstGeom>
          <a:noFill/>
        </p:spPr>
        <p:txBody>
          <a:bodyPr wrap="none" rtlCol="0">
            <a:spAutoFit/>
          </a:bodyPr>
          <a:lstStyle/>
          <a:p>
            <a:r>
              <a:rPr lang="nl-NL" sz="1050" dirty="0"/>
              <a:t>Availability Domain</a:t>
            </a:r>
            <a:endParaRPr lang="en-NL" sz="1050" dirty="0"/>
          </a:p>
        </p:txBody>
      </p:sp>
      <p:pic>
        <p:nvPicPr>
          <p:cNvPr id="25" name="Picture 2" descr="https://s14-eu5.startpage.com/cgi-bin/serveimage?url=http:%2F%2F3s81si1s5ygj3mzby34dq6qf-wpengine.netdna-ssl.com%2Fwp-content%2Fuploads%2F2019%2F10%2FOCI-datacenters.jpg&amp;sp=a645c0cadb17db0d35d814fe6d21413d">
            <a:extLst>
              <a:ext uri="{FF2B5EF4-FFF2-40B4-BE49-F238E27FC236}">
                <a16:creationId xmlns:a16="http://schemas.microsoft.com/office/drawing/2014/main" id="{C7CDCE97-3818-4BF2-9595-6F69177C08D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976"/>
          <a:stretch/>
        </p:blipFill>
        <p:spPr bwMode="auto">
          <a:xfrm>
            <a:off x="5157789" y="3060676"/>
            <a:ext cx="3819593" cy="16386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 name="Picture 4">
            <a:extLst>
              <a:ext uri="{FF2B5EF4-FFF2-40B4-BE49-F238E27FC236}">
                <a16:creationId xmlns:a16="http://schemas.microsoft.com/office/drawing/2014/main" id="{9A344018-BBAE-48CA-AECA-041F10FC83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7" b="25796"/>
          <a:stretch/>
        </p:blipFill>
        <p:spPr bwMode="auto">
          <a:xfrm>
            <a:off x="8283221" y="4840549"/>
            <a:ext cx="701753" cy="17670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72AF466-F6FC-4D99-8854-7286A77ADDD0}"/>
              </a:ext>
            </a:extLst>
          </p:cNvPr>
          <p:cNvSpPr>
            <a:spLocks noGrp="1"/>
          </p:cNvSpPr>
          <p:nvPr>
            <p:ph type="ftr" sz="quarter" idx="11"/>
          </p:nvPr>
        </p:nvSpPr>
        <p:spPr/>
        <p:txBody>
          <a:bodyPr/>
          <a:lstStyle/>
          <a:p>
            <a:r>
              <a:rPr lang="en-US"/>
              <a:t>AIOUG Webinars June 2020 | Oracle Cloud Native Application Development</a:t>
            </a:r>
            <a:endParaRPr lang="en-NL"/>
          </a:p>
        </p:txBody>
      </p:sp>
    </p:spTree>
    <p:extLst>
      <p:ext uri="{BB962C8B-B14F-4D97-AF65-F5344CB8AC3E}">
        <p14:creationId xmlns:p14="http://schemas.microsoft.com/office/powerpoint/2010/main" val="288847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90E-6187-48FF-A2D1-8A9261F61730}"/>
              </a:ext>
            </a:extLst>
          </p:cNvPr>
          <p:cNvSpPr>
            <a:spLocks noGrp="1"/>
          </p:cNvSpPr>
          <p:nvPr>
            <p:ph type="title"/>
          </p:nvPr>
        </p:nvSpPr>
        <p:spPr/>
        <p:txBody>
          <a:bodyPr/>
          <a:lstStyle/>
          <a:p>
            <a:r>
              <a:rPr lang="nl-NL" dirty="0" err="1"/>
              <a:t>Introducing</a:t>
            </a:r>
            <a:r>
              <a:rPr lang="nl-NL" dirty="0"/>
              <a:t> Oracle Cloud </a:t>
            </a:r>
            <a:r>
              <a:rPr lang="nl-NL" dirty="0" err="1"/>
              <a:t>Infrastructure</a:t>
            </a:r>
            <a:endParaRPr lang="en-NL" dirty="0"/>
          </a:p>
        </p:txBody>
      </p:sp>
      <p:sp>
        <p:nvSpPr>
          <p:cNvPr id="3" name="Content Placeholder 2">
            <a:extLst>
              <a:ext uri="{FF2B5EF4-FFF2-40B4-BE49-F238E27FC236}">
                <a16:creationId xmlns:a16="http://schemas.microsoft.com/office/drawing/2014/main" id="{EFB9AA3A-EBDE-4FAC-8251-A47CCA998D8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5C6C90C-7DF7-4DDD-AA85-26E1BE391006}"/>
              </a:ext>
            </a:extLst>
          </p:cNvPr>
          <p:cNvSpPr>
            <a:spLocks noGrp="1"/>
          </p:cNvSpPr>
          <p:nvPr>
            <p:ph type="ftr" sz="quarter" idx="11"/>
          </p:nvPr>
        </p:nvSpPr>
        <p:spPr/>
        <p:txBody>
          <a:bodyPr/>
          <a:lstStyle/>
          <a:p>
            <a:r>
              <a:rPr lang="en-US"/>
              <a:t>AIOUG Webinars June 2020 | Oracle Cloud Native Application Development</a:t>
            </a:r>
            <a:endParaRPr lang="nl-NL"/>
          </a:p>
        </p:txBody>
      </p:sp>
      <p:pic>
        <p:nvPicPr>
          <p:cNvPr id="1026" name="Picture 2" descr="https://s14-eu5.startpage.com/cgi-bin/serveimage?url=http:%2F%2F3s81si1s5ygj3mzby34dq6qf-wpengine.netdna-ssl.com%2Fwp-content%2Fuploads%2F2019%2F10%2FOCI-datacenters.jpg&amp;sp=a645c0cadb17db0d35d814fe6d21413d">
            <a:extLst>
              <a:ext uri="{FF2B5EF4-FFF2-40B4-BE49-F238E27FC236}">
                <a16:creationId xmlns:a16="http://schemas.microsoft.com/office/drawing/2014/main" id="{692782B7-1B43-4345-ABDC-89EC0E501D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8" y="791999"/>
            <a:ext cx="8047589" cy="3835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559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3454039" y="5203729"/>
            <a:ext cx="2240093" cy="13014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a:p>
            <a:pPr algn="ctr"/>
            <a:endParaRPr lang="nl-NL" sz="1050" dirty="0"/>
          </a:p>
          <a:p>
            <a:pPr algn="ctr"/>
            <a:endParaRPr lang="nl-NL" sz="1050" dirty="0"/>
          </a:p>
          <a:p>
            <a:pPr algn="ctr"/>
            <a:endParaRPr lang="nl-NL" sz="1050" dirty="0"/>
          </a:p>
          <a:p>
            <a:pPr algn="ctr"/>
            <a:endParaRPr lang="nl-NL" sz="1050" dirty="0"/>
          </a:p>
          <a:p>
            <a:pPr algn="ctr"/>
            <a:r>
              <a:rPr lang="nl-NL" sz="1050" dirty="0"/>
              <a:t>OKE – </a:t>
            </a:r>
            <a:r>
              <a:rPr lang="nl-NL" sz="1050" dirty="0" err="1"/>
              <a:t>Managed</a:t>
            </a:r>
            <a:r>
              <a:rPr lang="nl-NL" sz="1050" dirty="0"/>
              <a:t> </a:t>
            </a:r>
            <a:r>
              <a:rPr lang="nl-NL" sz="1050" dirty="0" err="1"/>
              <a:t>Kubernetes</a:t>
            </a:r>
            <a:endParaRPr lang="en-NL" sz="1050"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4282306" y="1184831"/>
            <a:ext cx="1689023"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Functions</a:t>
            </a:r>
            <a:endParaRPr lang="en-NL" sz="1050"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1817966" y="1160556"/>
            <a:ext cx="611946" cy="286869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7159972" y="303546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Object Storage</a:t>
            </a:r>
            <a:endParaRPr lang="en-NL" sz="1050"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7159972" y="222110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7133617" y="1406747"/>
            <a:ext cx="952058"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Streaming</a:t>
            </a:r>
            <a:endParaRPr lang="en-NL" sz="1050"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597481" y="-821452"/>
            <a:ext cx="907206"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Health Check</a:t>
            </a:r>
            <a:endParaRPr lang="en-NL" sz="1050"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567426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Alarms</a:t>
            </a:r>
            <a:endParaRPr lang="en-NL" sz="1050"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697170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Notifi-cations</a:t>
            </a:r>
            <a:endParaRPr lang="en-NL" sz="1050"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3577002" y="5340923"/>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4616326" y="553082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grpSp>
        <p:nvGrpSpPr>
          <p:cNvPr id="95" name="Group 94">
            <a:extLst>
              <a:ext uri="{FF2B5EF4-FFF2-40B4-BE49-F238E27FC236}">
                <a16:creationId xmlns:a16="http://schemas.microsoft.com/office/drawing/2014/main" id="{1D5E896D-3E4D-454B-A7C0-7AD2D8B3A0CA}"/>
              </a:ext>
            </a:extLst>
          </p:cNvPr>
          <p:cNvGrpSpPr/>
          <p:nvPr/>
        </p:nvGrpSpPr>
        <p:grpSpPr>
          <a:xfrm>
            <a:off x="727933" y="5352986"/>
            <a:ext cx="604457" cy="906897"/>
            <a:chOff x="5792301" y="1481549"/>
            <a:chExt cx="805942" cy="1209195"/>
          </a:xfrm>
        </p:grpSpPr>
        <p:grpSp>
          <p:nvGrpSpPr>
            <p:cNvPr id="96" name="Group 95">
              <a:extLst>
                <a:ext uri="{FF2B5EF4-FFF2-40B4-BE49-F238E27FC236}">
                  <a16:creationId xmlns:a16="http://schemas.microsoft.com/office/drawing/2014/main" id="{605944F0-3F2D-4FD2-958C-856F98066738}"/>
                </a:ext>
              </a:extLst>
            </p:cNvPr>
            <p:cNvGrpSpPr/>
            <p:nvPr/>
          </p:nvGrpSpPr>
          <p:grpSpPr>
            <a:xfrm>
              <a:off x="5830775" y="1481549"/>
              <a:ext cx="724280" cy="543828"/>
              <a:chOff x="5830775" y="1771488"/>
              <a:chExt cx="724280" cy="543828"/>
            </a:xfrm>
          </p:grpSpPr>
          <p:sp>
            <p:nvSpPr>
              <p:cNvPr id="98" name="Rectangle 97">
                <a:extLst>
                  <a:ext uri="{FF2B5EF4-FFF2-40B4-BE49-F238E27FC236}">
                    <a16:creationId xmlns:a16="http://schemas.microsoft.com/office/drawing/2014/main" id="{4D0FDE0D-0C2B-4E0E-BDBF-6197B5F33D58}"/>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99" name="Group 98">
                <a:extLst>
                  <a:ext uri="{FF2B5EF4-FFF2-40B4-BE49-F238E27FC236}">
                    <a16:creationId xmlns:a16="http://schemas.microsoft.com/office/drawing/2014/main" id="{0AA555D0-7C59-4F8A-BB36-7A9D07E1D71B}"/>
                  </a:ext>
                </a:extLst>
              </p:cNvPr>
              <p:cNvGrpSpPr/>
              <p:nvPr/>
            </p:nvGrpSpPr>
            <p:grpSpPr>
              <a:xfrm>
                <a:off x="5871038" y="1866806"/>
                <a:ext cx="640307" cy="398880"/>
                <a:chOff x="2498725" y="4094163"/>
                <a:chExt cx="774700" cy="482600"/>
              </a:xfrm>
            </p:grpSpPr>
            <p:sp>
              <p:nvSpPr>
                <p:cNvPr id="100" name="Freeform 2">
                  <a:extLst>
                    <a:ext uri="{FF2B5EF4-FFF2-40B4-BE49-F238E27FC236}">
                      <a16:creationId xmlns:a16="http://schemas.microsoft.com/office/drawing/2014/main" id="{F62CC6CB-0E2F-41C5-A4F1-4C59E3EF56C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1" name="Freeform 3">
                  <a:extLst>
                    <a:ext uri="{FF2B5EF4-FFF2-40B4-BE49-F238E27FC236}">
                      <a16:creationId xmlns:a16="http://schemas.microsoft.com/office/drawing/2014/main" id="{6C034A77-876D-45E3-84C6-4DB5F196A491}"/>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2" name="Freeform 4">
                  <a:extLst>
                    <a:ext uri="{FF2B5EF4-FFF2-40B4-BE49-F238E27FC236}">
                      <a16:creationId xmlns:a16="http://schemas.microsoft.com/office/drawing/2014/main" id="{722B39CE-EBA3-441D-8A71-54BE38196315}"/>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3" name="Freeform 5">
                  <a:extLst>
                    <a:ext uri="{FF2B5EF4-FFF2-40B4-BE49-F238E27FC236}">
                      <a16:creationId xmlns:a16="http://schemas.microsoft.com/office/drawing/2014/main" id="{6974572D-B202-4E27-A894-48FF23755166}"/>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4" name="Freeform 6">
                  <a:extLst>
                    <a:ext uri="{FF2B5EF4-FFF2-40B4-BE49-F238E27FC236}">
                      <a16:creationId xmlns:a16="http://schemas.microsoft.com/office/drawing/2014/main" id="{E0516A43-60AB-4784-8207-91633DDD45D9}"/>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5" name="Freeform 7">
                  <a:extLst>
                    <a:ext uri="{FF2B5EF4-FFF2-40B4-BE49-F238E27FC236}">
                      <a16:creationId xmlns:a16="http://schemas.microsoft.com/office/drawing/2014/main" id="{8E95FB35-1BF9-49A6-A9F9-D919264BAB5C}"/>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6" name="Freeform 8">
                  <a:extLst>
                    <a:ext uri="{FF2B5EF4-FFF2-40B4-BE49-F238E27FC236}">
                      <a16:creationId xmlns:a16="http://schemas.microsoft.com/office/drawing/2014/main" id="{BC93273A-DDC2-4B8D-8360-1C49C56C5647}"/>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97" name="Rectangle 96">
              <a:extLst>
                <a:ext uri="{FF2B5EF4-FFF2-40B4-BE49-F238E27FC236}">
                  <a16:creationId xmlns:a16="http://schemas.microsoft.com/office/drawing/2014/main" id="{4A760C38-DEFF-4ED5-B816-AAEBAD45CAE5}"/>
                </a:ext>
              </a:extLst>
            </p:cNvPr>
            <p:cNvSpPr/>
            <p:nvPr/>
          </p:nvSpPr>
          <p:spPr>
            <a:xfrm>
              <a:off x="5792301" y="2075191"/>
              <a:ext cx="805942" cy="615553"/>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ID &amp; Access</a:t>
              </a:r>
            </a:p>
            <a:p>
              <a:pPr algn="ctr" defTabSz="685800">
                <a:buClrTx/>
                <a:defRPr/>
              </a:pPr>
              <a:r>
                <a:rPr lang="en-US" sz="600" b="1">
                  <a:solidFill>
                    <a:srgbClr val="F80000"/>
                  </a:solidFill>
                  <a:latin typeface="Arial" charset="0"/>
                  <a:ea typeface="Arial" charset="0"/>
                  <a:cs typeface="Arial" charset="0"/>
                </a:rPr>
                <a:t>Management </a:t>
              </a:r>
            </a:p>
          </p:txBody>
        </p:sp>
      </p:grpSp>
      <p:grpSp>
        <p:nvGrpSpPr>
          <p:cNvPr id="107" name="Group 106">
            <a:extLst>
              <a:ext uri="{FF2B5EF4-FFF2-40B4-BE49-F238E27FC236}">
                <a16:creationId xmlns:a16="http://schemas.microsoft.com/office/drawing/2014/main" id="{EC6B591E-99B8-4DBA-91C8-95E7743CC21A}"/>
              </a:ext>
            </a:extLst>
          </p:cNvPr>
          <p:cNvGrpSpPr/>
          <p:nvPr/>
        </p:nvGrpSpPr>
        <p:grpSpPr>
          <a:xfrm>
            <a:off x="2968865" y="5396626"/>
            <a:ext cx="677435" cy="727283"/>
            <a:chOff x="3406274" y="1436411"/>
            <a:chExt cx="903246" cy="969711"/>
          </a:xfrm>
        </p:grpSpPr>
        <p:grpSp>
          <p:nvGrpSpPr>
            <p:cNvPr id="108" name="Group 107">
              <a:extLst>
                <a:ext uri="{FF2B5EF4-FFF2-40B4-BE49-F238E27FC236}">
                  <a16:creationId xmlns:a16="http://schemas.microsoft.com/office/drawing/2014/main" id="{F8137743-D965-4A26-B63F-4B325F352EC0}"/>
                </a:ext>
              </a:extLst>
            </p:cNvPr>
            <p:cNvGrpSpPr/>
            <p:nvPr/>
          </p:nvGrpSpPr>
          <p:grpSpPr>
            <a:xfrm>
              <a:off x="3577606" y="1436411"/>
              <a:ext cx="636309" cy="556528"/>
              <a:chOff x="8104793" y="2882206"/>
              <a:chExt cx="636309" cy="556528"/>
            </a:xfrm>
          </p:grpSpPr>
          <p:sp>
            <p:nvSpPr>
              <p:cNvPr id="110" name="Rectangle 109">
                <a:extLst>
                  <a:ext uri="{FF2B5EF4-FFF2-40B4-BE49-F238E27FC236}">
                    <a16:creationId xmlns:a16="http://schemas.microsoft.com/office/drawing/2014/main" id="{2C701355-D952-4C9B-9F47-AA310DB03DAE}"/>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11" name="Group 110">
                <a:extLst>
                  <a:ext uri="{FF2B5EF4-FFF2-40B4-BE49-F238E27FC236}">
                    <a16:creationId xmlns:a16="http://schemas.microsoft.com/office/drawing/2014/main" id="{402951E1-F61C-4E80-9A90-63DAAE38C175}"/>
                  </a:ext>
                </a:extLst>
              </p:cNvPr>
              <p:cNvGrpSpPr/>
              <p:nvPr/>
            </p:nvGrpSpPr>
            <p:grpSpPr>
              <a:xfrm>
                <a:off x="8175066" y="2957849"/>
                <a:ext cx="482852" cy="405439"/>
                <a:chOff x="9158800" y="1859595"/>
                <a:chExt cx="584200" cy="490538"/>
              </a:xfrm>
            </p:grpSpPr>
            <p:sp>
              <p:nvSpPr>
                <p:cNvPr id="112" name="Freeform 37">
                  <a:extLst>
                    <a:ext uri="{FF2B5EF4-FFF2-40B4-BE49-F238E27FC236}">
                      <a16:creationId xmlns:a16="http://schemas.microsoft.com/office/drawing/2014/main" id="{1C949CDE-D3FE-47FC-B4A6-741E5EDC2E6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13" name="Freeform 38">
                  <a:extLst>
                    <a:ext uri="{FF2B5EF4-FFF2-40B4-BE49-F238E27FC236}">
                      <a16:creationId xmlns:a16="http://schemas.microsoft.com/office/drawing/2014/main" id="{2EA4C772-5E0B-4E7F-B8F1-58FE8D4B04F3}"/>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09" name="Rectangle 108">
              <a:extLst>
                <a:ext uri="{FF2B5EF4-FFF2-40B4-BE49-F238E27FC236}">
                  <a16:creationId xmlns:a16="http://schemas.microsoft.com/office/drawing/2014/main" id="{9C2F7724-AB0D-4FA4-BAB0-3ACD6F7ADCCD}"/>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114" name="Group 113">
            <a:extLst>
              <a:ext uri="{FF2B5EF4-FFF2-40B4-BE49-F238E27FC236}">
                <a16:creationId xmlns:a16="http://schemas.microsoft.com/office/drawing/2014/main" id="{F8F42549-7E08-4B10-8C2F-C58164B341ED}"/>
              </a:ext>
            </a:extLst>
          </p:cNvPr>
          <p:cNvGrpSpPr/>
          <p:nvPr/>
        </p:nvGrpSpPr>
        <p:grpSpPr>
          <a:xfrm>
            <a:off x="5584477" y="5373286"/>
            <a:ext cx="604457" cy="681633"/>
            <a:chOff x="2558095" y="3775928"/>
            <a:chExt cx="805942" cy="908843"/>
          </a:xfrm>
        </p:grpSpPr>
        <p:grpSp>
          <p:nvGrpSpPr>
            <p:cNvPr id="115" name="Group 114">
              <a:extLst>
                <a:ext uri="{FF2B5EF4-FFF2-40B4-BE49-F238E27FC236}">
                  <a16:creationId xmlns:a16="http://schemas.microsoft.com/office/drawing/2014/main" id="{EB280319-3885-495B-ACCD-471BD0EC63FE}"/>
                </a:ext>
              </a:extLst>
            </p:cNvPr>
            <p:cNvGrpSpPr/>
            <p:nvPr/>
          </p:nvGrpSpPr>
          <p:grpSpPr>
            <a:xfrm>
              <a:off x="2681212" y="3775928"/>
              <a:ext cx="582945" cy="635162"/>
              <a:chOff x="2681212" y="3991725"/>
              <a:chExt cx="582945" cy="635162"/>
            </a:xfrm>
          </p:grpSpPr>
          <p:sp>
            <p:nvSpPr>
              <p:cNvPr id="117" name="Rectangle 116">
                <a:extLst>
                  <a:ext uri="{FF2B5EF4-FFF2-40B4-BE49-F238E27FC236}">
                    <a16:creationId xmlns:a16="http://schemas.microsoft.com/office/drawing/2014/main" id="{171B7AAB-D1C8-4C58-ADD1-108FBCD6ECF5}"/>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118" name="Freeform 3">
                <a:extLst>
                  <a:ext uri="{FF2B5EF4-FFF2-40B4-BE49-F238E27FC236}">
                    <a16:creationId xmlns:a16="http://schemas.microsoft.com/office/drawing/2014/main" id="{0E0409F4-B8A4-4A43-97C8-18F570C6E540}"/>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116" name="Rectangle 115">
              <a:extLst>
                <a:ext uri="{FF2B5EF4-FFF2-40B4-BE49-F238E27FC236}">
                  <a16:creationId xmlns:a16="http://schemas.microsoft.com/office/drawing/2014/main" id="{940AEC16-61A1-4A7F-83A9-95419E2E8C91}"/>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grpSp>
        <p:nvGrpSpPr>
          <p:cNvPr id="119" name="Group 118">
            <a:extLst>
              <a:ext uri="{FF2B5EF4-FFF2-40B4-BE49-F238E27FC236}">
                <a16:creationId xmlns:a16="http://schemas.microsoft.com/office/drawing/2014/main" id="{204AF68C-C9B2-4784-9765-DBCDE65AF6AA}"/>
              </a:ext>
            </a:extLst>
          </p:cNvPr>
          <p:cNvGrpSpPr/>
          <p:nvPr/>
        </p:nvGrpSpPr>
        <p:grpSpPr>
          <a:xfrm>
            <a:off x="1848399" y="5403473"/>
            <a:ext cx="604457" cy="621257"/>
            <a:chOff x="3598123" y="4996609"/>
            <a:chExt cx="805942" cy="828343"/>
          </a:xfrm>
        </p:grpSpPr>
        <p:grpSp>
          <p:nvGrpSpPr>
            <p:cNvPr id="120" name="Group 119">
              <a:extLst>
                <a:ext uri="{FF2B5EF4-FFF2-40B4-BE49-F238E27FC236}">
                  <a16:creationId xmlns:a16="http://schemas.microsoft.com/office/drawing/2014/main" id="{83DCBF51-5033-476A-9749-AECF3B97E7D1}"/>
                </a:ext>
              </a:extLst>
            </p:cNvPr>
            <p:cNvGrpSpPr/>
            <p:nvPr/>
          </p:nvGrpSpPr>
          <p:grpSpPr>
            <a:xfrm>
              <a:off x="3720120" y="4996609"/>
              <a:ext cx="576196" cy="569026"/>
              <a:chOff x="3720120" y="5171216"/>
              <a:chExt cx="576196" cy="569026"/>
            </a:xfrm>
          </p:grpSpPr>
          <p:sp>
            <p:nvSpPr>
              <p:cNvPr id="122" name="Rectangle 121">
                <a:extLst>
                  <a:ext uri="{FF2B5EF4-FFF2-40B4-BE49-F238E27FC236}">
                    <a16:creationId xmlns:a16="http://schemas.microsoft.com/office/drawing/2014/main" id="{914AAD7E-3717-4067-B22A-F273C9F6BC43}"/>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23" name="Group 122">
                <a:extLst>
                  <a:ext uri="{FF2B5EF4-FFF2-40B4-BE49-F238E27FC236}">
                    <a16:creationId xmlns:a16="http://schemas.microsoft.com/office/drawing/2014/main" id="{649C66A1-2706-43C4-91A9-98D816AC9D25}"/>
                  </a:ext>
                </a:extLst>
              </p:cNvPr>
              <p:cNvGrpSpPr/>
              <p:nvPr/>
            </p:nvGrpSpPr>
            <p:grpSpPr>
              <a:xfrm>
                <a:off x="3830328" y="5255545"/>
                <a:ext cx="380509" cy="406752"/>
                <a:chOff x="3346402" y="5018689"/>
                <a:chExt cx="460375" cy="492125"/>
              </a:xfrm>
            </p:grpSpPr>
            <p:sp>
              <p:nvSpPr>
                <p:cNvPr id="124" name="Freeform 2">
                  <a:extLst>
                    <a:ext uri="{FF2B5EF4-FFF2-40B4-BE49-F238E27FC236}">
                      <a16:creationId xmlns:a16="http://schemas.microsoft.com/office/drawing/2014/main" id="{F33E7DD5-CEE6-4F31-807A-1AE74142F23A}"/>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25" name="Freeform 3">
                  <a:extLst>
                    <a:ext uri="{FF2B5EF4-FFF2-40B4-BE49-F238E27FC236}">
                      <a16:creationId xmlns:a16="http://schemas.microsoft.com/office/drawing/2014/main" id="{1DBD35A3-6906-4AEF-AAD7-2FF5F7280E50}"/>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21" name="Rectangle 120">
              <a:extLst>
                <a:ext uri="{FF2B5EF4-FFF2-40B4-BE49-F238E27FC236}">
                  <a16:creationId xmlns:a16="http://schemas.microsoft.com/office/drawing/2014/main" id="{DE58C983-EA29-4681-8CA2-36FDE9169926}"/>
                </a:ext>
              </a:extLst>
            </p:cNvPr>
            <p:cNvSpPr/>
            <p:nvPr/>
          </p:nvSpPr>
          <p:spPr>
            <a:xfrm>
              <a:off x="3598123" y="5578731"/>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Tagging</a:t>
              </a:r>
            </a:p>
          </p:txBody>
        </p:sp>
      </p:grpSp>
      <p:grpSp>
        <p:nvGrpSpPr>
          <p:cNvPr id="126" name="Group 125">
            <a:extLst>
              <a:ext uri="{FF2B5EF4-FFF2-40B4-BE49-F238E27FC236}">
                <a16:creationId xmlns:a16="http://schemas.microsoft.com/office/drawing/2014/main" id="{C1E57872-F4A2-427D-BD54-3BF34710AA46}"/>
              </a:ext>
            </a:extLst>
          </p:cNvPr>
          <p:cNvGrpSpPr/>
          <p:nvPr/>
        </p:nvGrpSpPr>
        <p:grpSpPr>
          <a:xfrm>
            <a:off x="8174370" y="5339543"/>
            <a:ext cx="677903" cy="749119"/>
            <a:chOff x="6219361" y="4416079"/>
            <a:chExt cx="903871" cy="998824"/>
          </a:xfrm>
        </p:grpSpPr>
        <p:pic>
          <p:nvPicPr>
            <p:cNvPr id="127" name="Graphic 88">
              <a:extLst>
                <a:ext uri="{FF2B5EF4-FFF2-40B4-BE49-F238E27FC236}">
                  <a16:creationId xmlns:a16="http://schemas.microsoft.com/office/drawing/2014/main" id="{A1BD4518-B368-4354-99D9-52D3069BE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9361" y="4416079"/>
              <a:ext cx="903871" cy="903871"/>
            </a:xfrm>
            <a:prstGeom prst="rect">
              <a:avLst/>
            </a:prstGeom>
          </p:spPr>
        </p:pic>
        <p:sp>
          <p:nvSpPr>
            <p:cNvPr id="128" name="Rectangle 127">
              <a:extLst>
                <a:ext uri="{FF2B5EF4-FFF2-40B4-BE49-F238E27FC236}">
                  <a16:creationId xmlns:a16="http://schemas.microsoft.com/office/drawing/2014/main" id="{FE8ED036-F81D-445B-88C0-55F2C7B2878E}"/>
                </a:ext>
              </a:extLst>
            </p:cNvPr>
            <p:cNvSpPr/>
            <p:nvPr/>
          </p:nvSpPr>
          <p:spPr>
            <a:xfrm>
              <a:off x="6271652" y="5168682"/>
              <a:ext cx="805942" cy="246221"/>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Search</a:t>
              </a:r>
            </a:p>
          </p:txBody>
        </p:sp>
      </p:grpSp>
      <p:grpSp>
        <p:nvGrpSpPr>
          <p:cNvPr id="129" name="Group 128">
            <a:extLst>
              <a:ext uri="{FF2B5EF4-FFF2-40B4-BE49-F238E27FC236}">
                <a16:creationId xmlns:a16="http://schemas.microsoft.com/office/drawing/2014/main" id="{245DD8E8-F1C5-41FB-9931-96D29E160379}"/>
              </a:ext>
            </a:extLst>
          </p:cNvPr>
          <p:cNvGrpSpPr/>
          <p:nvPr/>
        </p:nvGrpSpPr>
        <p:grpSpPr>
          <a:xfrm>
            <a:off x="6704943" y="5203729"/>
            <a:ext cx="953417" cy="1020745"/>
            <a:chOff x="322504" y="1084396"/>
            <a:chExt cx="1271222" cy="1360993"/>
          </a:xfrm>
        </p:grpSpPr>
        <p:pic>
          <p:nvPicPr>
            <p:cNvPr id="130" name="Graphic 71">
              <a:extLst>
                <a:ext uri="{FF2B5EF4-FFF2-40B4-BE49-F238E27FC236}">
                  <a16:creationId xmlns:a16="http://schemas.microsoft.com/office/drawing/2014/main" id="{830D4F62-6BF6-47EF-A0A4-69985935A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504" y="1084396"/>
              <a:ext cx="1271222" cy="1271222"/>
            </a:xfrm>
            <a:prstGeom prst="rect">
              <a:avLst/>
            </a:prstGeom>
          </p:spPr>
        </p:pic>
        <p:sp>
          <p:nvSpPr>
            <p:cNvPr id="131" name="Rectangle 130">
              <a:extLst>
                <a:ext uri="{FF2B5EF4-FFF2-40B4-BE49-F238E27FC236}">
                  <a16:creationId xmlns:a16="http://schemas.microsoft.com/office/drawing/2014/main" id="{DB5BF304-36EF-4962-86FE-D8696E58454E}"/>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sp>
        <p:nvSpPr>
          <p:cNvPr id="132" name="Rectangle: Rounded Corners 131">
            <a:extLst>
              <a:ext uri="{FF2B5EF4-FFF2-40B4-BE49-F238E27FC236}">
                <a16:creationId xmlns:a16="http://schemas.microsoft.com/office/drawing/2014/main" id="{82FC4A36-35E7-4424-A5AE-3154034AC790}"/>
              </a:ext>
            </a:extLst>
          </p:cNvPr>
          <p:cNvSpPr/>
          <p:nvPr/>
        </p:nvSpPr>
        <p:spPr>
          <a:xfrm>
            <a:off x="3992676" y="-821452"/>
            <a:ext cx="904298"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2695031" y="6562130"/>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Compute</a:t>
            </a:r>
            <a:endParaRPr lang="en-NL" sz="1050" dirty="0"/>
          </a:p>
        </p:txBody>
      </p:sp>
      <p:grpSp>
        <p:nvGrpSpPr>
          <p:cNvPr id="139" name="Group 138">
            <a:extLst>
              <a:ext uri="{FF2B5EF4-FFF2-40B4-BE49-F238E27FC236}">
                <a16:creationId xmlns:a16="http://schemas.microsoft.com/office/drawing/2014/main" id="{489F0A9D-3EA4-4487-8590-D3F75DFB1C8A}"/>
              </a:ext>
            </a:extLst>
          </p:cNvPr>
          <p:cNvGrpSpPr/>
          <p:nvPr/>
        </p:nvGrpSpPr>
        <p:grpSpPr>
          <a:xfrm>
            <a:off x="4162309" y="5249480"/>
            <a:ext cx="906158" cy="906158"/>
            <a:chOff x="8501701" y="2363821"/>
            <a:chExt cx="1208210" cy="1208210"/>
          </a:xfrm>
        </p:grpSpPr>
        <p:pic>
          <p:nvPicPr>
            <p:cNvPr id="140" name="Graphic 139">
              <a:extLst>
                <a:ext uri="{FF2B5EF4-FFF2-40B4-BE49-F238E27FC236}">
                  <a16:creationId xmlns:a16="http://schemas.microsoft.com/office/drawing/2014/main" id="{4807D3F6-A14E-42A4-8AB5-5525F1679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1701" y="2363821"/>
              <a:ext cx="1208210" cy="1208210"/>
            </a:xfrm>
            <a:prstGeom prst="rect">
              <a:avLst/>
            </a:prstGeom>
          </p:spPr>
        </p:pic>
        <p:sp>
          <p:nvSpPr>
            <p:cNvPr id="141" name="Rectangle 140">
              <a:extLst>
                <a:ext uri="{FF2B5EF4-FFF2-40B4-BE49-F238E27FC236}">
                  <a16:creationId xmlns:a16="http://schemas.microsoft.com/office/drawing/2014/main" id="{DE7EDB21-1C4D-4E83-9B6C-95A076547AA5}"/>
                </a:ext>
              </a:extLst>
            </p:cNvPr>
            <p:cNvSpPr/>
            <p:nvPr/>
          </p:nvSpPr>
          <p:spPr>
            <a:xfrm>
              <a:off x="8713668" y="3303544"/>
              <a:ext cx="805942" cy="246221"/>
            </a:xfrm>
            <a:prstGeom prst="rect">
              <a:avLst/>
            </a:prstGeom>
          </p:spPr>
          <p:txBody>
            <a:bodyPr wrap="square">
              <a:spAutoFit/>
            </a:bodyPr>
            <a:lstStyle/>
            <a:p>
              <a:pPr algn="ctr"/>
              <a:r>
                <a:rPr lang="en-US" sz="600" b="1" dirty="0">
                  <a:solidFill>
                    <a:srgbClr val="F80000"/>
                  </a:solidFill>
                  <a:latin typeface="Arial" charset="0"/>
                  <a:ea typeface="Arial" charset="0"/>
                  <a:cs typeface="Arial" charset="0"/>
                </a:rPr>
                <a:t>Events</a:t>
              </a:r>
            </a:p>
          </p:txBody>
        </p:sp>
      </p:gr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8"/>
          <a:stretch>
            <a:fillRect/>
          </a:stretch>
        </p:blipFill>
        <p:spPr>
          <a:xfrm>
            <a:off x="5747273" y="1527731"/>
            <a:ext cx="497248" cy="542972"/>
          </a:xfrm>
          <a:prstGeom prst="rect">
            <a:avLst/>
          </a:prstGeom>
          <a:ln>
            <a:noFill/>
          </a:ln>
          <a:effectLst>
            <a:outerShdw blurRad="292100" dist="139700" dir="2700000" algn="tl" rotWithShape="0">
              <a:srgbClr val="333333">
                <a:alpha val="65000"/>
              </a:srgbClr>
            </a:outerShdw>
          </a:effec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5817095" y="5685491"/>
            <a:ext cx="604457" cy="4410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291" name="Rectangle: Rounded Corners 290">
            <a:extLst>
              <a:ext uri="{FF2B5EF4-FFF2-40B4-BE49-F238E27FC236}">
                <a16:creationId xmlns:a16="http://schemas.microsoft.com/office/drawing/2014/main" id="{9E922158-CEE3-4826-9268-31B15D2E9B0C}"/>
              </a:ext>
            </a:extLst>
          </p:cNvPr>
          <p:cNvSpPr/>
          <p:nvPr/>
        </p:nvSpPr>
        <p:spPr>
          <a:xfrm>
            <a:off x="2695235"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cxnSp>
        <p:nvCxnSpPr>
          <p:cNvPr id="169" name="Connector: Elbow 168">
            <a:extLst>
              <a:ext uri="{FF2B5EF4-FFF2-40B4-BE49-F238E27FC236}">
                <a16:creationId xmlns:a16="http://schemas.microsoft.com/office/drawing/2014/main" id="{8DE483DD-FDE7-4932-8D32-5167E5B58A73}"/>
              </a:ext>
            </a:extLst>
          </p:cNvPr>
          <p:cNvCxnSpPr>
            <a:stCxn id="9" idx="3"/>
            <a:endCxn id="8" idx="1"/>
          </p:cNvCxnSpPr>
          <p:nvPr/>
        </p:nvCxnSpPr>
        <p:spPr>
          <a:xfrm flipV="1">
            <a:off x="2429913" y="1527730"/>
            <a:ext cx="1852394" cy="1067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Arrow: Right 169">
            <a:extLst>
              <a:ext uri="{FF2B5EF4-FFF2-40B4-BE49-F238E27FC236}">
                <a16:creationId xmlns:a16="http://schemas.microsoft.com/office/drawing/2014/main" id="{98704EBB-F17C-4763-974C-4EC3879FF1D0}"/>
              </a:ext>
            </a:extLst>
          </p:cNvPr>
          <p:cNvSpPr/>
          <p:nvPr/>
        </p:nvSpPr>
        <p:spPr>
          <a:xfrm>
            <a:off x="727933" y="2221108"/>
            <a:ext cx="1211964" cy="716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a:p>
        </p:txBody>
      </p:sp>
      <p:cxnSp>
        <p:nvCxnSpPr>
          <p:cNvPr id="293" name="Connector: Elbow 292">
            <a:extLst>
              <a:ext uri="{FF2B5EF4-FFF2-40B4-BE49-F238E27FC236}">
                <a16:creationId xmlns:a16="http://schemas.microsoft.com/office/drawing/2014/main" id="{43224727-F6A2-4B09-B27A-19D032C33D5C}"/>
              </a:ext>
            </a:extLst>
          </p:cNvPr>
          <p:cNvCxnSpPr>
            <a:endCxn id="13" idx="1"/>
          </p:cNvCxnSpPr>
          <p:nvPr/>
        </p:nvCxnSpPr>
        <p:spPr>
          <a:xfrm>
            <a:off x="5971329" y="1406747"/>
            <a:ext cx="1162287" cy="342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A9B5AB0D-BA83-4C1A-8C45-F3C2BECAC63A}"/>
              </a:ext>
            </a:extLst>
          </p:cNvPr>
          <p:cNvCxnSpPr>
            <a:stCxn id="13" idx="0"/>
            <a:endCxn id="8" idx="0"/>
          </p:cNvCxnSpPr>
          <p:nvPr/>
        </p:nvCxnSpPr>
        <p:spPr>
          <a:xfrm rot="16200000" flipV="1">
            <a:off x="6257274" y="54375"/>
            <a:ext cx="221917" cy="2482828"/>
          </a:xfrm>
          <a:prstGeom prst="bentConnector3">
            <a:avLst>
              <a:gd name="adj1" fmla="val 1772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Connector: Elbow 296">
            <a:extLst>
              <a:ext uri="{FF2B5EF4-FFF2-40B4-BE49-F238E27FC236}">
                <a16:creationId xmlns:a16="http://schemas.microsoft.com/office/drawing/2014/main" id="{77D63F56-199C-484C-9391-FB75D58A1791}"/>
              </a:ext>
            </a:extLst>
          </p:cNvPr>
          <p:cNvCxnSpPr>
            <a:cxnSpLocks/>
            <a:endCxn id="12" idx="1"/>
          </p:cNvCxnSpPr>
          <p:nvPr/>
        </p:nvCxnSpPr>
        <p:spPr>
          <a:xfrm>
            <a:off x="5307580" y="1878209"/>
            <a:ext cx="1852392" cy="685799"/>
          </a:xfrm>
          <a:prstGeom prst="bentConnector3">
            <a:avLst>
              <a:gd name="adj1" fmla="val -6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9" name="Connector: Elbow 298">
            <a:extLst>
              <a:ext uri="{FF2B5EF4-FFF2-40B4-BE49-F238E27FC236}">
                <a16:creationId xmlns:a16="http://schemas.microsoft.com/office/drawing/2014/main" id="{FCA1DB05-5B61-4502-912C-C2091802F0E6}"/>
              </a:ext>
            </a:extLst>
          </p:cNvPr>
          <p:cNvCxnSpPr>
            <a:cxnSpLocks/>
            <a:stCxn id="8" idx="2"/>
            <a:endCxn id="11" idx="1"/>
          </p:cNvCxnSpPr>
          <p:nvPr/>
        </p:nvCxnSpPr>
        <p:spPr>
          <a:xfrm rot="16200000" flipH="1">
            <a:off x="5389526" y="1607922"/>
            <a:ext cx="1507737" cy="20331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4F282A45-72E4-4A27-8A8E-AD27584F9407}"/>
              </a:ext>
            </a:extLst>
          </p:cNvPr>
          <p:cNvSpPr/>
          <p:nvPr/>
        </p:nvSpPr>
        <p:spPr>
          <a:xfrm>
            <a:off x="-958545" y="2252003"/>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Digital Assistant</a:t>
            </a:r>
            <a:endParaRPr lang="en-NL" sz="1050" dirty="0"/>
          </a:p>
        </p:txBody>
      </p:sp>
      <p:sp>
        <p:nvSpPr>
          <p:cNvPr id="3" name="Title 2">
            <a:extLst>
              <a:ext uri="{FF2B5EF4-FFF2-40B4-BE49-F238E27FC236}">
                <a16:creationId xmlns:a16="http://schemas.microsoft.com/office/drawing/2014/main" id="{808A6CE9-1597-4CA8-AC17-173871FA4AFA}"/>
              </a:ext>
            </a:extLst>
          </p:cNvPr>
          <p:cNvSpPr>
            <a:spLocks noGrp="1"/>
          </p:cNvSpPr>
          <p:nvPr>
            <p:ph type="title"/>
          </p:nvPr>
        </p:nvSpPr>
        <p:spPr/>
        <p:txBody>
          <a:bodyPr/>
          <a:lstStyle/>
          <a:p>
            <a:r>
              <a:rPr lang="nl-NL" dirty="0"/>
              <a:t>OCI Services for Cloud Native Application Development</a:t>
            </a:r>
            <a:endParaRPr lang="en-NL" dirty="0"/>
          </a:p>
        </p:txBody>
      </p:sp>
      <p:sp>
        <p:nvSpPr>
          <p:cNvPr id="4" name="Content Placeholder 3">
            <a:extLst>
              <a:ext uri="{FF2B5EF4-FFF2-40B4-BE49-F238E27FC236}">
                <a16:creationId xmlns:a16="http://schemas.microsoft.com/office/drawing/2014/main" id="{7FDD7FB5-8F44-4F15-9150-7186BE231104}"/>
              </a:ext>
            </a:extLst>
          </p:cNvPr>
          <p:cNvSpPr>
            <a:spLocks noGrp="1"/>
          </p:cNvSpPr>
          <p:nvPr>
            <p:ph idx="1"/>
          </p:nvPr>
        </p:nvSpPr>
        <p:spPr/>
        <p:txBody>
          <a:bodyPr/>
          <a:lstStyle/>
          <a:p>
            <a:endParaRPr lang="en-NL"/>
          </a:p>
        </p:txBody>
      </p:sp>
      <p:sp>
        <p:nvSpPr>
          <p:cNvPr id="5" name="Footer Placeholder 4">
            <a:extLst>
              <a:ext uri="{FF2B5EF4-FFF2-40B4-BE49-F238E27FC236}">
                <a16:creationId xmlns:a16="http://schemas.microsoft.com/office/drawing/2014/main" id="{60166E25-AED2-48A8-97B5-010BA0750D29}"/>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241075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7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3454039" y="5203729"/>
            <a:ext cx="2240093" cy="13014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a:p>
            <a:pPr algn="ctr"/>
            <a:endParaRPr lang="nl-NL" sz="1050" dirty="0"/>
          </a:p>
          <a:p>
            <a:pPr algn="ctr"/>
            <a:endParaRPr lang="nl-NL" sz="1050" dirty="0"/>
          </a:p>
          <a:p>
            <a:pPr algn="ctr"/>
            <a:endParaRPr lang="nl-NL" sz="1050" dirty="0"/>
          </a:p>
          <a:p>
            <a:pPr algn="ctr"/>
            <a:endParaRPr lang="nl-NL" sz="1050" dirty="0"/>
          </a:p>
          <a:p>
            <a:pPr algn="ctr"/>
            <a:r>
              <a:rPr lang="nl-NL" sz="1050" dirty="0"/>
              <a:t>OKE – </a:t>
            </a:r>
            <a:r>
              <a:rPr lang="nl-NL" sz="1050" dirty="0" err="1"/>
              <a:t>Managed</a:t>
            </a:r>
            <a:r>
              <a:rPr lang="nl-NL" sz="1050" dirty="0"/>
              <a:t> </a:t>
            </a:r>
            <a:r>
              <a:rPr lang="nl-NL" sz="1050" dirty="0" err="1"/>
              <a:t>Kubernetes</a:t>
            </a:r>
            <a:endParaRPr lang="en-NL" sz="1050"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4282306" y="1184831"/>
            <a:ext cx="1689023"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Functions</a:t>
            </a:r>
            <a:endParaRPr lang="en-NL" sz="1050"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1817966" y="1160556"/>
            <a:ext cx="611946" cy="286869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7159972" y="303546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Object Storage</a:t>
            </a:r>
            <a:endParaRPr lang="en-NL" sz="1050"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7159972" y="222110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7133617" y="1406747"/>
            <a:ext cx="952058"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Streaming</a:t>
            </a:r>
            <a:endParaRPr lang="en-NL" sz="1050"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597481" y="-821452"/>
            <a:ext cx="907206"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Health Check</a:t>
            </a:r>
            <a:endParaRPr lang="en-NL" sz="1050"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567426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Alarms</a:t>
            </a:r>
            <a:endParaRPr lang="en-NL" sz="1050"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697170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Notifi-cations</a:t>
            </a:r>
            <a:endParaRPr lang="en-NL" sz="1050"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3577002" y="5340923"/>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4616326" y="553082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grpSp>
        <p:nvGrpSpPr>
          <p:cNvPr id="95" name="Group 94">
            <a:extLst>
              <a:ext uri="{FF2B5EF4-FFF2-40B4-BE49-F238E27FC236}">
                <a16:creationId xmlns:a16="http://schemas.microsoft.com/office/drawing/2014/main" id="{1D5E896D-3E4D-454B-A7C0-7AD2D8B3A0CA}"/>
              </a:ext>
            </a:extLst>
          </p:cNvPr>
          <p:cNvGrpSpPr/>
          <p:nvPr/>
        </p:nvGrpSpPr>
        <p:grpSpPr>
          <a:xfrm>
            <a:off x="727933" y="5352986"/>
            <a:ext cx="604457" cy="906897"/>
            <a:chOff x="5792301" y="1481549"/>
            <a:chExt cx="805942" cy="1209195"/>
          </a:xfrm>
        </p:grpSpPr>
        <p:grpSp>
          <p:nvGrpSpPr>
            <p:cNvPr id="96" name="Group 95">
              <a:extLst>
                <a:ext uri="{FF2B5EF4-FFF2-40B4-BE49-F238E27FC236}">
                  <a16:creationId xmlns:a16="http://schemas.microsoft.com/office/drawing/2014/main" id="{605944F0-3F2D-4FD2-958C-856F98066738}"/>
                </a:ext>
              </a:extLst>
            </p:cNvPr>
            <p:cNvGrpSpPr/>
            <p:nvPr/>
          </p:nvGrpSpPr>
          <p:grpSpPr>
            <a:xfrm>
              <a:off x="5830775" y="1481549"/>
              <a:ext cx="724280" cy="543828"/>
              <a:chOff x="5830775" y="1771488"/>
              <a:chExt cx="724280" cy="543828"/>
            </a:xfrm>
          </p:grpSpPr>
          <p:sp>
            <p:nvSpPr>
              <p:cNvPr id="98" name="Rectangle 97">
                <a:extLst>
                  <a:ext uri="{FF2B5EF4-FFF2-40B4-BE49-F238E27FC236}">
                    <a16:creationId xmlns:a16="http://schemas.microsoft.com/office/drawing/2014/main" id="{4D0FDE0D-0C2B-4E0E-BDBF-6197B5F33D58}"/>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99" name="Group 98">
                <a:extLst>
                  <a:ext uri="{FF2B5EF4-FFF2-40B4-BE49-F238E27FC236}">
                    <a16:creationId xmlns:a16="http://schemas.microsoft.com/office/drawing/2014/main" id="{0AA555D0-7C59-4F8A-BB36-7A9D07E1D71B}"/>
                  </a:ext>
                </a:extLst>
              </p:cNvPr>
              <p:cNvGrpSpPr/>
              <p:nvPr/>
            </p:nvGrpSpPr>
            <p:grpSpPr>
              <a:xfrm>
                <a:off x="5871038" y="1866806"/>
                <a:ext cx="640307" cy="398880"/>
                <a:chOff x="2498725" y="4094163"/>
                <a:chExt cx="774700" cy="482600"/>
              </a:xfrm>
            </p:grpSpPr>
            <p:sp>
              <p:nvSpPr>
                <p:cNvPr id="100" name="Freeform 2">
                  <a:extLst>
                    <a:ext uri="{FF2B5EF4-FFF2-40B4-BE49-F238E27FC236}">
                      <a16:creationId xmlns:a16="http://schemas.microsoft.com/office/drawing/2014/main" id="{F62CC6CB-0E2F-41C5-A4F1-4C59E3EF56C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1" name="Freeform 3">
                  <a:extLst>
                    <a:ext uri="{FF2B5EF4-FFF2-40B4-BE49-F238E27FC236}">
                      <a16:creationId xmlns:a16="http://schemas.microsoft.com/office/drawing/2014/main" id="{6C034A77-876D-45E3-84C6-4DB5F196A491}"/>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2" name="Freeform 4">
                  <a:extLst>
                    <a:ext uri="{FF2B5EF4-FFF2-40B4-BE49-F238E27FC236}">
                      <a16:creationId xmlns:a16="http://schemas.microsoft.com/office/drawing/2014/main" id="{722B39CE-EBA3-441D-8A71-54BE38196315}"/>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3" name="Freeform 5">
                  <a:extLst>
                    <a:ext uri="{FF2B5EF4-FFF2-40B4-BE49-F238E27FC236}">
                      <a16:creationId xmlns:a16="http://schemas.microsoft.com/office/drawing/2014/main" id="{6974572D-B202-4E27-A894-48FF23755166}"/>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4" name="Freeform 6">
                  <a:extLst>
                    <a:ext uri="{FF2B5EF4-FFF2-40B4-BE49-F238E27FC236}">
                      <a16:creationId xmlns:a16="http://schemas.microsoft.com/office/drawing/2014/main" id="{E0516A43-60AB-4784-8207-91633DDD45D9}"/>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5" name="Freeform 7">
                  <a:extLst>
                    <a:ext uri="{FF2B5EF4-FFF2-40B4-BE49-F238E27FC236}">
                      <a16:creationId xmlns:a16="http://schemas.microsoft.com/office/drawing/2014/main" id="{8E95FB35-1BF9-49A6-A9F9-D919264BAB5C}"/>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6" name="Freeform 8">
                  <a:extLst>
                    <a:ext uri="{FF2B5EF4-FFF2-40B4-BE49-F238E27FC236}">
                      <a16:creationId xmlns:a16="http://schemas.microsoft.com/office/drawing/2014/main" id="{BC93273A-DDC2-4B8D-8360-1C49C56C5647}"/>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97" name="Rectangle 96">
              <a:extLst>
                <a:ext uri="{FF2B5EF4-FFF2-40B4-BE49-F238E27FC236}">
                  <a16:creationId xmlns:a16="http://schemas.microsoft.com/office/drawing/2014/main" id="{4A760C38-DEFF-4ED5-B816-AAEBAD45CAE5}"/>
                </a:ext>
              </a:extLst>
            </p:cNvPr>
            <p:cNvSpPr/>
            <p:nvPr/>
          </p:nvSpPr>
          <p:spPr>
            <a:xfrm>
              <a:off x="5792301" y="2075191"/>
              <a:ext cx="805942" cy="615553"/>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ID &amp; Access</a:t>
              </a:r>
            </a:p>
            <a:p>
              <a:pPr algn="ctr" defTabSz="685800">
                <a:buClrTx/>
                <a:defRPr/>
              </a:pPr>
              <a:r>
                <a:rPr lang="en-US" sz="600" b="1">
                  <a:solidFill>
                    <a:srgbClr val="F80000"/>
                  </a:solidFill>
                  <a:latin typeface="Arial" charset="0"/>
                  <a:ea typeface="Arial" charset="0"/>
                  <a:cs typeface="Arial" charset="0"/>
                </a:rPr>
                <a:t>Management </a:t>
              </a:r>
            </a:p>
          </p:txBody>
        </p:sp>
      </p:grpSp>
      <p:grpSp>
        <p:nvGrpSpPr>
          <p:cNvPr id="107" name="Group 106">
            <a:extLst>
              <a:ext uri="{FF2B5EF4-FFF2-40B4-BE49-F238E27FC236}">
                <a16:creationId xmlns:a16="http://schemas.microsoft.com/office/drawing/2014/main" id="{EC6B591E-99B8-4DBA-91C8-95E7743CC21A}"/>
              </a:ext>
            </a:extLst>
          </p:cNvPr>
          <p:cNvGrpSpPr/>
          <p:nvPr/>
        </p:nvGrpSpPr>
        <p:grpSpPr>
          <a:xfrm>
            <a:off x="2968865" y="5396626"/>
            <a:ext cx="677435" cy="727283"/>
            <a:chOff x="3406274" y="1436411"/>
            <a:chExt cx="903246" cy="969711"/>
          </a:xfrm>
        </p:grpSpPr>
        <p:grpSp>
          <p:nvGrpSpPr>
            <p:cNvPr id="108" name="Group 107">
              <a:extLst>
                <a:ext uri="{FF2B5EF4-FFF2-40B4-BE49-F238E27FC236}">
                  <a16:creationId xmlns:a16="http://schemas.microsoft.com/office/drawing/2014/main" id="{F8137743-D965-4A26-B63F-4B325F352EC0}"/>
                </a:ext>
              </a:extLst>
            </p:cNvPr>
            <p:cNvGrpSpPr/>
            <p:nvPr/>
          </p:nvGrpSpPr>
          <p:grpSpPr>
            <a:xfrm>
              <a:off x="3577606" y="1436411"/>
              <a:ext cx="636309" cy="556528"/>
              <a:chOff x="8104793" y="2882206"/>
              <a:chExt cx="636309" cy="556528"/>
            </a:xfrm>
          </p:grpSpPr>
          <p:sp>
            <p:nvSpPr>
              <p:cNvPr id="110" name="Rectangle 109">
                <a:extLst>
                  <a:ext uri="{FF2B5EF4-FFF2-40B4-BE49-F238E27FC236}">
                    <a16:creationId xmlns:a16="http://schemas.microsoft.com/office/drawing/2014/main" id="{2C701355-D952-4C9B-9F47-AA310DB03DAE}"/>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11" name="Group 110">
                <a:extLst>
                  <a:ext uri="{FF2B5EF4-FFF2-40B4-BE49-F238E27FC236}">
                    <a16:creationId xmlns:a16="http://schemas.microsoft.com/office/drawing/2014/main" id="{402951E1-F61C-4E80-9A90-63DAAE38C175}"/>
                  </a:ext>
                </a:extLst>
              </p:cNvPr>
              <p:cNvGrpSpPr/>
              <p:nvPr/>
            </p:nvGrpSpPr>
            <p:grpSpPr>
              <a:xfrm>
                <a:off x="8175066" y="2957849"/>
                <a:ext cx="482852" cy="405439"/>
                <a:chOff x="9158800" y="1859595"/>
                <a:chExt cx="584200" cy="490538"/>
              </a:xfrm>
            </p:grpSpPr>
            <p:sp>
              <p:nvSpPr>
                <p:cNvPr id="112" name="Freeform 37">
                  <a:extLst>
                    <a:ext uri="{FF2B5EF4-FFF2-40B4-BE49-F238E27FC236}">
                      <a16:creationId xmlns:a16="http://schemas.microsoft.com/office/drawing/2014/main" id="{1C949CDE-D3FE-47FC-B4A6-741E5EDC2E6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13" name="Freeform 38">
                  <a:extLst>
                    <a:ext uri="{FF2B5EF4-FFF2-40B4-BE49-F238E27FC236}">
                      <a16:creationId xmlns:a16="http://schemas.microsoft.com/office/drawing/2014/main" id="{2EA4C772-5E0B-4E7F-B8F1-58FE8D4B04F3}"/>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09" name="Rectangle 108">
              <a:extLst>
                <a:ext uri="{FF2B5EF4-FFF2-40B4-BE49-F238E27FC236}">
                  <a16:creationId xmlns:a16="http://schemas.microsoft.com/office/drawing/2014/main" id="{9C2F7724-AB0D-4FA4-BAB0-3ACD6F7ADCCD}"/>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114" name="Group 113">
            <a:extLst>
              <a:ext uri="{FF2B5EF4-FFF2-40B4-BE49-F238E27FC236}">
                <a16:creationId xmlns:a16="http://schemas.microsoft.com/office/drawing/2014/main" id="{F8F42549-7E08-4B10-8C2F-C58164B341ED}"/>
              </a:ext>
            </a:extLst>
          </p:cNvPr>
          <p:cNvGrpSpPr/>
          <p:nvPr/>
        </p:nvGrpSpPr>
        <p:grpSpPr>
          <a:xfrm>
            <a:off x="5584477" y="5373286"/>
            <a:ext cx="604457" cy="681633"/>
            <a:chOff x="2558095" y="3775928"/>
            <a:chExt cx="805942" cy="908843"/>
          </a:xfrm>
        </p:grpSpPr>
        <p:grpSp>
          <p:nvGrpSpPr>
            <p:cNvPr id="115" name="Group 114">
              <a:extLst>
                <a:ext uri="{FF2B5EF4-FFF2-40B4-BE49-F238E27FC236}">
                  <a16:creationId xmlns:a16="http://schemas.microsoft.com/office/drawing/2014/main" id="{EB280319-3885-495B-ACCD-471BD0EC63FE}"/>
                </a:ext>
              </a:extLst>
            </p:cNvPr>
            <p:cNvGrpSpPr/>
            <p:nvPr/>
          </p:nvGrpSpPr>
          <p:grpSpPr>
            <a:xfrm>
              <a:off x="2681212" y="3775928"/>
              <a:ext cx="582945" cy="635162"/>
              <a:chOff x="2681212" y="3991725"/>
              <a:chExt cx="582945" cy="635162"/>
            </a:xfrm>
          </p:grpSpPr>
          <p:sp>
            <p:nvSpPr>
              <p:cNvPr id="117" name="Rectangle 116">
                <a:extLst>
                  <a:ext uri="{FF2B5EF4-FFF2-40B4-BE49-F238E27FC236}">
                    <a16:creationId xmlns:a16="http://schemas.microsoft.com/office/drawing/2014/main" id="{171B7AAB-D1C8-4C58-ADD1-108FBCD6ECF5}"/>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118" name="Freeform 3">
                <a:extLst>
                  <a:ext uri="{FF2B5EF4-FFF2-40B4-BE49-F238E27FC236}">
                    <a16:creationId xmlns:a16="http://schemas.microsoft.com/office/drawing/2014/main" id="{0E0409F4-B8A4-4A43-97C8-18F570C6E540}"/>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116" name="Rectangle 115">
              <a:extLst>
                <a:ext uri="{FF2B5EF4-FFF2-40B4-BE49-F238E27FC236}">
                  <a16:creationId xmlns:a16="http://schemas.microsoft.com/office/drawing/2014/main" id="{940AEC16-61A1-4A7F-83A9-95419E2E8C91}"/>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grpSp>
        <p:nvGrpSpPr>
          <p:cNvPr id="119" name="Group 118">
            <a:extLst>
              <a:ext uri="{FF2B5EF4-FFF2-40B4-BE49-F238E27FC236}">
                <a16:creationId xmlns:a16="http://schemas.microsoft.com/office/drawing/2014/main" id="{204AF68C-C9B2-4784-9765-DBCDE65AF6AA}"/>
              </a:ext>
            </a:extLst>
          </p:cNvPr>
          <p:cNvGrpSpPr/>
          <p:nvPr/>
        </p:nvGrpSpPr>
        <p:grpSpPr>
          <a:xfrm>
            <a:off x="1848399" y="5403473"/>
            <a:ext cx="604457" cy="621257"/>
            <a:chOff x="3598123" y="4996609"/>
            <a:chExt cx="805942" cy="828343"/>
          </a:xfrm>
        </p:grpSpPr>
        <p:grpSp>
          <p:nvGrpSpPr>
            <p:cNvPr id="120" name="Group 119">
              <a:extLst>
                <a:ext uri="{FF2B5EF4-FFF2-40B4-BE49-F238E27FC236}">
                  <a16:creationId xmlns:a16="http://schemas.microsoft.com/office/drawing/2014/main" id="{83DCBF51-5033-476A-9749-AECF3B97E7D1}"/>
                </a:ext>
              </a:extLst>
            </p:cNvPr>
            <p:cNvGrpSpPr/>
            <p:nvPr/>
          </p:nvGrpSpPr>
          <p:grpSpPr>
            <a:xfrm>
              <a:off x="3720120" y="4996609"/>
              <a:ext cx="576196" cy="569026"/>
              <a:chOff x="3720120" y="5171216"/>
              <a:chExt cx="576196" cy="569026"/>
            </a:xfrm>
          </p:grpSpPr>
          <p:sp>
            <p:nvSpPr>
              <p:cNvPr id="122" name="Rectangle 121">
                <a:extLst>
                  <a:ext uri="{FF2B5EF4-FFF2-40B4-BE49-F238E27FC236}">
                    <a16:creationId xmlns:a16="http://schemas.microsoft.com/office/drawing/2014/main" id="{914AAD7E-3717-4067-B22A-F273C9F6BC43}"/>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23" name="Group 122">
                <a:extLst>
                  <a:ext uri="{FF2B5EF4-FFF2-40B4-BE49-F238E27FC236}">
                    <a16:creationId xmlns:a16="http://schemas.microsoft.com/office/drawing/2014/main" id="{649C66A1-2706-43C4-91A9-98D816AC9D25}"/>
                  </a:ext>
                </a:extLst>
              </p:cNvPr>
              <p:cNvGrpSpPr/>
              <p:nvPr/>
            </p:nvGrpSpPr>
            <p:grpSpPr>
              <a:xfrm>
                <a:off x="3830328" y="5255545"/>
                <a:ext cx="380509" cy="406752"/>
                <a:chOff x="3346402" y="5018689"/>
                <a:chExt cx="460375" cy="492125"/>
              </a:xfrm>
            </p:grpSpPr>
            <p:sp>
              <p:nvSpPr>
                <p:cNvPr id="124" name="Freeform 2">
                  <a:extLst>
                    <a:ext uri="{FF2B5EF4-FFF2-40B4-BE49-F238E27FC236}">
                      <a16:creationId xmlns:a16="http://schemas.microsoft.com/office/drawing/2014/main" id="{F33E7DD5-CEE6-4F31-807A-1AE74142F23A}"/>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25" name="Freeform 3">
                  <a:extLst>
                    <a:ext uri="{FF2B5EF4-FFF2-40B4-BE49-F238E27FC236}">
                      <a16:creationId xmlns:a16="http://schemas.microsoft.com/office/drawing/2014/main" id="{1DBD35A3-6906-4AEF-AAD7-2FF5F7280E50}"/>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21" name="Rectangle 120">
              <a:extLst>
                <a:ext uri="{FF2B5EF4-FFF2-40B4-BE49-F238E27FC236}">
                  <a16:creationId xmlns:a16="http://schemas.microsoft.com/office/drawing/2014/main" id="{DE58C983-EA29-4681-8CA2-36FDE9169926}"/>
                </a:ext>
              </a:extLst>
            </p:cNvPr>
            <p:cNvSpPr/>
            <p:nvPr/>
          </p:nvSpPr>
          <p:spPr>
            <a:xfrm>
              <a:off x="3598123" y="5578731"/>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Tagging</a:t>
              </a:r>
            </a:p>
          </p:txBody>
        </p:sp>
      </p:grpSp>
      <p:grpSp>
        <p:nvGrpSpPr>
          <p:cNvPr id="126" name="Group 125">
            <a:extLst>
              <a:ext uri="{FF2B5EF4-FFF2-40B4-BE49-F238E27FC236}">
                <a16:creationId xmlns:a16="http://schemas.microsoft.com/office/drawing/2014/main" id="{C1E57872-F4A2-427D-BD54-3BF34710AA46}"/>
              </a:ext>
            </a:extLst>
          </p:cNvPr>
          <p:cNvGrpSpPr/>
          <p:nvPr/>
        </p:nvGrpSpPr>
        <p:grpSpPr>
          <a:xfrm>
            <a:off x="8174370" y="5339543"/>
            <a:ext cx="677903" cy="749119"/>
            <a:chOff x="6219361" y="4416079"/>
            <a:chExt cx="903871" cy="998824"/>
          </a:xfrm>
        </p:grpSpPr>
        <p:pic>
          <p:nvPicPr>
            <p:cNvPr id="127" name="Graphic 88">
              <a:extLst>
                <a:ext uri="{FF2B5EF4-FFF2-40B4-BE49-F238E27FC236}">
                  <a16:creationId xmlns:a16="http://schemas.microsoft.com/office/drawing/2014/main" id="{A1BD4518-B368-4354-99D9-52D3069BE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9361" y="4416079"/>
              <a:ext cx="903871" cy="903871"/>
            </a:xfrm>
            <a:prstGeom prst="rect">
              <a:avLst/>
            </a:prstGeom>
          </p:spPr>
        </p:pic>
        <p:sp>
          <p:nvSpPr>
            <p:cNvPr id="128" name="Rectangle 127">
              <a:extLst>
                <a:ext uri="{FF2B5EF4-FFF2-40B4-BE49-F238E27FC236}">
                  <a16:creationId xmlns:a16="http://schemas.microsoft.com/office/drawing/2014/main" id="{FE8ED036-F81D-445B-88C0-55F2C7B2878E}"/>
                </a:ext>
              </a:extLst>
            </p:cNvPr>
            <p:cNvSpPr/>
            <p:nvPr/>
          </p:nvSpPr>
          <p:spPr>
            <a:xfrm>
              <a:off x="6271652" y="5168682"/>
              <a:ext cx="805942" cy="246221"/>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Search</a:t>
              </a:r>
            </a:p>
          </p:txBody>
        </p:sp>
      </p:grpSp>
      <p:grpSp>
        <p:nvGrpSpPr>
          <p:cNvPr id="129" name="Group 128">
            <a:extLst>
              <a:ext uri="{FF2B5EF4-FFF2-40B4-BE49-F238E27FC236}">
                <a16:creationId xmlns:a16="http://schemas.microsoft.com/office/drawing/2014/main" id="{245DD8E8-F1C5-41FB-9931-96D29E160379}"/>
              </a:ext>
            </a:extLst>
          </p:cNvPr>
          <p:cNvGrpSpPr/>
          <p:nvPr/>
        </p:nvGrpSpPr>
        <p:grpSpPr>
          <a:xfrm>
            <a:off x="6704943" y="5203729"/>
            <a:ext cx="953417" cy="1020745"/>
            <a:chOff x="322504" y="1084396"/>
            <a:chExt cx="1271222" cy="1360993"/>
          </a:xfrm>
        </p:grpSpPr>
        <p:pic>
          <p:nvPicPr>
            <p:cNvPr id="130" name="Graphic 71">
              <a:extLst>
                <a:ext uri="{FF2B5EF4-FFF2-40B4-BE49-F238E27FC236}">
                  <a16:creationId xmlns:a16="http://schemas.microsoft.com/office/drawing/2014/main" id="{830D4F62-6BF6-47EF-A0A4-69985935A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504" y="1084396"/>
              <a:ext cx="1271222" cy="1271222"/>
            </a:xfrm>
            <a:prstGeom prst="rect">
              <a:avLst/>
            </a:prstGeom>
          </p:spPr>
        </p:pic>
        <p:sp>
          <p:nvSpPr>
            <p:cNvPr id="131" name="Rectangle 130">
              <a:extLst>
                <a:ext uri="{FF2B5EF4-FFF2-40B4-BE49-F238E27FC236}">
                  <a16:creationId xmlns:a16="http://schemas.microsoft.com/office/drawing/2014/main" id="{DB5BF304-36EF-4962-86FE-D8696E58454E}"/>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sp>
        <p:nvSpPr>
          <p:cNvPr id="132" name="Rectangle: Rounded Corners 131">
            <a:extLst>
              <a:ext uri="{FF2B5EF4-FFF2-40B4-BE49-F238E27FC236}">
                <a16:creationId xmlns:a16="http://schemas.microsoft.com/office/drawing/2014/main" id="{82FC4A36-35E7-4424-A5AE-3154034AC790}"/>
              </a:ext>
            </a:extLst>
          </p:cNvPr>
          <p:cNvSpPr/>
          <p:nvPr/>
        </p:nvSpPr>
        <p:spPr>
          <a:xfrm>
            <a:off x="3992676" y="-821452"/>
            <a:ext cx="904298"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2695031" y="6562130"/>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Compute</a:t>
            </a:r>
            <a:endParaRPr lang="en-NL" sz="1050" dirty="0"/>
          </a:p>
        </p:txBody>
      </p:sp>
      <p:grpSp>
        <p:nvGrpSpPr>
          <p:cNvPr id="139" name="Group 138">
            <a:extLst>
              <a:ext uri="{FF2B5EF4-FFF2-40B4-BE49-F238E27FC236}">
                <a16:creationId xmlns:a16="http://schemas.microsoft.com/office/drawing/2014/main" id="{489F0A9D-3EA4-4487-8590-D3F75DFB1C8A}"/>
              </a:ext>
            </a:extLst>
          </p:cNvPr>
          <p:cNvGrpSpPr/>
          <p:nvPr/>
        </p:nvGrpSpPr>
        <p:grpSpPr>
          <a:xfrm>
            <a:off x="4162309" y="5249480"/>
            <a:ext cx="906158" cy="906158"/>
            <a:chOff x="8501701" y="2363821"/>
            <a:chExt cx="1208210" cy="1208210"/>
          </a:xfrm>
        </p:grpSpPr>
        <p:pic>
          <p:nvPicPr>
            <p:cNvPr id="140" name="Graphic 139">
              <a:extLst>
                <a:ext uri="{FF2B5EF4-FFF2-40B4-BE49-F238E27FC236}">
                  <a16:creationId xmlns:a16="http://schemas.microsoft.com/office/drawing/2014/main" id="{4807D3F6-A14E-42A4-8AB5-5525F1679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1701" y="2363821"/>
              <a:ext cx="1208210" cy="1208210"/>
            </a:xfrm>
            <a:prstGeom prst="rect">
              <a:avLst/>
            </a:prstGeom>
          </p:spPr>
        </p:pic>
        <p:sp>
          <p:nvSpPr>
            <p:cNvPr id="141" name="Rectangle 140">
              <a:extLst>
                <a:ext uri="{FF2B5EF4-FFF2-40B4-BE49-F238E27FC236}">
                  <a16:creationId xmlns:a16="http://schemas.microsoft.com/office/drawing/2014/main" id="{DE7EDB21-1C4D-4E83-9B6C-95A076547AA5}"/>
                </a:ext>
              </a:extLst>
            </p:cNvPr>
            <p:cNvSpPr/>
            <p:nvPr/>
          </p:nvSpPr>
          <p:spPr>
            <a:xfrm>
              <a:off x="8713668" y="3303544"/>
              <a:ext cx="805942" cy="246221"/>
            </a:xfrm>
            <a:prstGeom prst="rect">
              <a:avLst/>
            </a:prstGeom>
          </p:spPr>
          <p:txBody>
            <a:bodyPr wrap="square">
              <a:spAutoFit/>
            </a:bodyPr>
            <a:lstStyle/>
            <a:p>
              <a:pPr algn="ctr"/>
              <a:r>
                <a:rPr lang="en-US" sz="600" b="1" dirty="0">
                  <a:solidFill>
                    <a:srgbClr val="F80000"/>
                  </a:solidFill>
                  <a:latin typeface="Arial" charset="0"/>
                  <a:ea typeface="Arial" charset="0"/>
                  <a:cs typeface="Arial" charset="0"/>
                </a:rPr>
                <a:t>Events</a:t>
              </a:r>
            </a:p>
          </p:txBody>
        </p:sp>
      </p:gr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8"/>
          <a:stretch>
            <a:fillRect/>
          </a:stretch>
        </p:blipFill>
        <p:spPr>
          <a:xfrm>
            <a:off x="5747273" y="1527731"/>
            <a:ext cx="497248" cy="542972"/>
          </a:xfrm>
          <a:prstGeom prst="rect">
            <a:avLst/>
          </a:prstGeom>
          <a:ln>
            <a:noFill/>
          </a:ln>
          <a:effectLst>
            <a:outerShdw blurRad="292100" dist="139700" dir="2700000" algn="tl" rotWithShape="0">
              <a:srgbClr val="333333">
                <a:alpha val="65000"/>
              </a:srgbClr>
            </a:outerShdw>
          </a:effec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5817095" y="5685491"/>
            <a:ext cx="604457" cy="4410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291" name="Rectangle: Rounded Corners 290">
            <a:extLst>
              <a:ext uri="{FF2B5EF4-FFF2-40B4-BE49-F238E27FC236}">
                <a16:creationId xmlns:a16="http://schemas.microsoft.com/office/drawing/2014/main" id="{9E922158-CEE3-4826-9268-31B15D2E9B0C}"/>
              </a:ext>
            </a:extLst>
          </p:cNvPr>
          <p:cNvSpPr/>
          <p:nvPr/>
        </p:nvSpPr>
        <p:spPr>
          <a:xfrm>
            <a:off x="2695235"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cxnSp>
        <p:nvCxnSpPr>
          <p:cNvPr id="169" name="Connector: Elbow 168">
            <a:extLst>
              <a:ext uri="{FF2B5EF4-FFF2-40B4-BE49-F238E27FC236}">
                <a16:creationId xmlns:a16="http://schemas.microsoft.com/office/drawing/2014/main" id="{8DE483DD-FDE7-4932-8D32-5167E5B58A73}"/>
              </a:ext>
            </a:extLst>
          </p:cNvPr>
          <p:cNvCxnSpPr>
            <a:stCxn id="9" idx="3"/>
            <a:endCxn id="8" idx="1"/>
          </p:cNvCxnSpPr>
          <p:nvPr/>
        </p:nvCxnSpPr>
        <p:spPr>
          <a:xfrm flipV="1">
            <a:off x="2429913" y="1527730"/>
            <a:ext cx="1852394" cy="1067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Arrow: Right 169">
            <a:extLst>
              <a:ext uri="{FF2B5EF4-FFF2-40B4-BE49-F238E27FC236}">
                <a16:creationId xmlns:a16="http://schemas.microsoft.com/office/drawing/2014/main" id="{98704EBB-F17C-4763-974C-4EC3879FF1D0}"/>
              </a:ext>
            </a:extLst>
          </p:cNvPr>
          <p:cNvSpPr/>
          <p:nvPr/>
        </p:nvSpPr>
        <p:spPr>
          <a:xfrm>
            <a:off x="1206194" y="2221108"/>
            <a:ext cx="733703" cy="716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a:p>
        </p:txBody>
      </p:sp>
      <p:cxnSp>
        <p:nvCxnSpPr>
          <p:cNvPr id="293" name="Connector: Elbow 292">
            <a:extLst>
              <a:ext uri="{FF2B5EF4-FFF2-40B4-BE49-F238E27FC236}">
                <a16:creationId xmlns:a16="http://schemas.microsoft.com/office/drawing/2014/main" id="{43224727-F6A2-4B09-B27A-19D032C33D5C}"/>
              </a:ext>
            </a:extLst>
          </p:cNvPr>
          <p:cNvCxnSpPr>
            <a:endCxn id="13" idx="1"/>
          </p:cNvCxnSpPr>
          <p:nvPr/>
        </p:nvCxnSpPr>
        <p:spPr>
          <a:xfrm>
            <a:off x="5971329" y="1406747"/>
            <a:ext cx="1162287" cy="342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A9B5AB0D-BA83-4C1A-8C45-F3C2BECAC63A}"/>
              </a:ext>
            </a:extLst>
          </p:cNvPr>
          <p:cNvCxnSpPr>
            <a:stCxn id="13" idx="0"/>
            <a:endCxn id="8" idx="0"/>
          </p:cNvCxnSpPr>
          <p:nvPr/>
        </p:nvCxnSpPr>
        <p:spPr>
          <a:xfrm rot="16200000" flipV="1">
            <a:off x="6257274" y="54375"/>
            <a:ext cx="221917" cy="2482828"/>
          </a:xfrm>
          <a:prstGeom prst="bentConnector3">
            <a:avLst>
              <a:gd name="adj1" fmla="val 1772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Connector: Elbow 296">
            <a:extLst>
              <a:ext uri="{FF2B5EF4-FFF2-40B4-BE49-F238E27FC236}">
                <a16:creationId xmlns:a16="http://schemas.microsoft.com/office/drawing/2014/main" id="{77D63F56-199C-484C-9391-FB75D58A1791}"/>
              </a:ext>
            </a:extLst>
          </p:cNvPr>
          <p:cNvCxnSpPr>
            <a:cxnSpLocks/>
            <a:endCxn id="12" idx="1"/>
          </p:cNvCxnSpPr>
          <p:nvPr/>
        </p:nvCxnSpPr>
        <p:spPr>
          <a:xfrm>
            <a:off x="5307580" y="1878209"/>
            <a:ext cx="1852392" cy="685799"/>
          </a:xfrm>
          <a:prstGeom prst="bentConnector3">
            <a:avLst>
              <a:gd name="adj1" fmla="val -6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9" name="Connector: Elbow 298">
            <a:extLst>
              <a:ext uri="{FF2B5EF4-FFF2-40B4-BE49-F238E27FC236}">
                <a16:creationId xmlns:a16="http://schemas.microsoft.com/office/drawing/2014/main" id="{FCA1DB05-5B61-4502-912C-C2091802F0E6}"/>
              </a:ext>
            </a:extLst>
          </p:cNvPr>
          <p:cNvCxnSpPr>
            <a:cxnSpLocks/>
            <a:stCxn id="8" idx="2"/>
            <a:endCxn id="11" idx="1"/>
          </p:cNvCxnSpPr>
          <p:nvPr/>
        </p:nvCxnSpPr>
        <p:spPr>
          <a:xfrm rot="16200000" flipH="1">
            <a:off x="5389526" y="1607922"/>
            <a:ext cx="1507737" cy="20331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674AAD32-3AB0-4EE1-93B5-791D4B1796FC}"/>
              </a:ext>
            </a:extLst>
          </p:cNvPr>
          <p:cNvSpPr/>
          <p:nvPr/>
        </p:nvSpPr>
        <p:spPr>
          <a:xfrm>
            <a:off x="395693" y="2252003"/>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Digital Assistant</a:t>
            </a:r>
            <a:endParaRPr lang="en-NL" sz="1050" dirty="0"/>
          </a:p>
        </p:txBody>
      </p:sp>
      <p:sp>
        <p:nvSpPr>
          <p:cNvPr id="2" name="Footer Placeholder 1">
            <a:extLst>
              <a:ext uri="{FF2B5EF4-FFF2-40B4-BE49-F238E27FC236}">
                <a16:creationId xmlns:a16="http://schemas.microsoft.com/office/drawing/2014/main" id="{F149340D-35D0-4686-8EE6-8E37D729B4D2}"/>
              </a:ext>
            </a:extLst>
          </p:cNvPr>
          <p:cNvSpPr>
            <a:spLocks noGrp="1"/>
          </p:cNvSpPr>
          <p:nvPr>
            <p:ph type="ftr" sz="quarter" idx="11"/>
          </p:nvPr>
        </p:nvSpPr>
        <p:spPr/>
        <p:txBody>
          <a:bodyPr/>
          <a:lstStyle/>
          <a:p>
            <a:r>
              <a:rPr lang="en-US"/>
              <a:t>AIOUG Webinars June 2020 | Oracle Cloud Native Application Development</a:t>
            </a:r>
            <a:endParaRPr lang="en-NL"/>
          </a:p>
        </p:txBody>
      </p:sp>
    </p:spTree>
    <p:extLst>
      <p:ext uri="{BB962C8B-B14F-4D97-AF65-F5344CB8AC3E}">
        <p14:creationId xmlns:p14="http://schemas.microsoft.com/office/powerpoint/2010/main" val="2353346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3341052" y="1964523"/>
            <a:ext cx="2240093" cy="13014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a:p>
            <a:pPr algn="ctr"/>
            <a:endParaRPr lang="nl-NL" sz="1050" dirty="0"/>
          </a:p>
          <a:p>
            <a:pPr algn="ctr"/>
            <a:endParaRPr lang="nl-NL" sz="1050" dirty="0"/>
          </a:p>
          <a:p>
            <a:pPr algn="ctr"/>
            <a:endParaRPr lang="nl-NL" sz="1050" dirty="0"/>
          </a:p>
          <a:p>
            <a:pPr algn="ctr"/>
            <a:endParaRPr lang="nl-NL" sz="1050" dirty="0"/>
          </a:p>
          <a:p>
            <a:pPr algn="ctr"/>
            <a:r>
              <a:rPr lang="nl-NL" sz="1050" dirty="0"/>
              <a:t>OKE – </a:t>
            </a:r>
            <a:r>
              <a:rPr lang="nl-NL" sz="1050" dirty="0" err="1"/>
              <a:t>Managed</a:t>
            </a:r>
            <a:r>
              <a:rPr lang="nl-NL" sz="1050" dirty="0"/>
              <a:t> </a:t>
            </a:r>
            <a:r>
              <a:rPr lang="nl-NL" sz="1050" dirty="0" err="1"/>
              <a:t>Kubernetes</a:t>
            </a:r>
            <a:endParaRPr lang="en-NL" sz="1050"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4282306" y="1184831"/>
            <a:ext cx="1689023"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Functions</a:t>
            </a:r>
            <a:endParaRPr lang="en-NL" sz="1050"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1817966" y="1160556"/>
            <a:ext cx="611946" cy="286869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10" name="Rectangle: Rounded Corners 9">
            <a:extLst>
              <a:ext uri="{FF2B5EF4-FFF2-40B4-BE49-F238E27FC236}">
                <a16:creationId xmlns:a16="http://schemas.microsoft.com/office/drawing/2014/main" id="{7B24B114-5293-4E03-B601-43094913DF18}"/>
              </a:ext>
            </a:extLst>
          </p:cNvPr>
          <p:cNvSpPr/>
          <p:nvPr/>
        </p:nvSpPr>
        <p:spPr>
          <a:xfrm>
            <a:off x="395693" y="2252003"/>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Digital Assistant</a:t>
            </a:r>
            <a:endParaRPr lang="en-NL" sz="1050"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7159972" y="303546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Object Storage</a:t>
            </a:r>
            <a:endParaRPr lang="en-NL" sz="1050"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7159972" y="222110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7133617" y="1406747"/>
            <a:ext cx="952058"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Streaming</a:t>
            </a:r>
            <a:endParaRPr lang="en-NL" sz="1050"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597481" y="-821452"/>
            <a:ext cx="907206"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Health Check</a:t>
            </a:r>
            <a:endParaRPr lang="en-NL" sz="1050"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567426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Alarms</a:t>
            </a:r>
            <a:endParaRPr lang="en-NL" sz="1050"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697170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Notifi-cations</a:t>
            </a:r>
            <a:endParaRPr lang="en-NL" sz="1050"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3464015" y="2101717"/>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4503338" y="2291619"/>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grpSp>
        <p:nvGrpSpPr>
          <p:cNvPr id="95" name="Group 94">
            <a:extLst>
              <a:ext uri="{FF2B5EF4-FFF2-40B4-BE49-F238E27FC236}">
                <a16:creationId xmlns:a16="http://schemas.microsoft.com/office/drawing/2014/main" id="{1D5E896D-3E4D-454B-A7C0-7AD2D8B3A0CA}"/>
              </a:ext>
            </a:extLst>
          </p:cNvPr>
          <p:cNvGrpSpPr/>
          <p:nvPr/>
        </p:nvGrpSpPr>
        <p:grpSpPr>
          <a:xfrm>
            <a:off x="727933" y="5352986"/>
            <a:ext cx="604457" cy="906897"/>
            <a:chOff x="5792301" y="1481549"/>
            <a:chExt cx="805942" cy="1209195"/>
          </a:xfrm>
        </p:grpSpPr>
        <p:grpSp>
          <p:nvGrpSpPr>
            <p:cNvPr id="96" name="Group 95">
              <a:extLst>
                <a:ext uri="{FF2B5EF4-FFF2-40B4-BE49-F238E27FC236}">
                  <a16:creationId xmlns:a16="http://schemas.microsoft.com/office/drawing/2014/main" id="{605944F0-3F2D-4FD2-958C-856F98066738}"/>
                </a:ext>
              </a:extLst>
            </p:cNvPr>
            <p:cNvGrpSpPr/>
            <p:nvPr/>
          </p:nvGrpSpPr>
          <p:grpSpPr>
            <a:xfrm>
              <a:off x="5830775" y="1481549"/>
              <a:ext cx="724280" cy="543828"/>
              <a:chOff x="5830775" y="1771488"/>
              <a:chExt cx="724280" cy="543828"/>
            </a:xfrm>
          </p:grpSpPr>
          <p:sp>
            <p:nvSpPr>
              <p:cNvPr id="98" name="Rectangle 97">
                <a:extLst>
                  <a:ext uri="{FF2B5EF4-FFF2-40B4-BE49-F238E27FC236}">
                    <a16:creationId xmlns:a16="http://schemas.microsoft.com/office/drawing/2014/main" id="{4D0FDE0D-0C2B-4E0E-BDBF-6197B5F33D58}"/>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99" name="Group 98">
                <a:extLst>
                  <a:ext uri="{FF2B5EF4-FFF2-40B4-BE49-F238E27FC236}">
                    <a16:creationId xmlns:a16="http://schemas.microsoft.com/office/drawing/2014/main" id="{0AA555D0-7C59-4F8A-BB36-7A9D07E1D71B}"/>
                  </a:ext>
                </a:extLst>
              </p:cNvPr>
              <p:cNvGrpSpPr/>
              <p:nvPr/>
            </p:nvGrpSpPr>
            <p:grpSpPr>
              <a:xfrm>
                <a:off x="5871038" y="1866806"/>
                <a:ext cx="640307" cy="398880"/>
                <a:chOff x="2498725" y="4094163"/>
                <a:chExt cx="774700" cy="482600"/>
              </a:xfrm>
            </p:grpSpPr>
            <p:sp>
              <p:nvSpPr>
                <p:cNvPr id="100" name="Freeform 2">
                  <a:extLst>
                    <a:ext uri="{FF2B5EF4-FFF2-40B4-BE49-F238E27FC236}">
                      <a16:creationId xmlns:a16="http://schemas.microsoft.com/office/drawing/2014/main" id="{F62CC6CB-0E2F-41C5-A4F1-4C59E3EF56C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1" name="Freeform 3">
                  <a:extLst>
                    <a:ext uri="{FF2B5EF4-FFF2-40B4-BE49-F238E27FC236}">
                      <a16:creationId xmlns:a16="http://schemas.microsoft.com/office/drawing/2014/main" id="{6C034A77-876D-45E3-84C6-4DB5F196A491}"/>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2" name="Freeform 4">
                  <a:extLst>
                    <a:ext uri="{FF2B5EF4-FFF2-40B4-BE49-F238E27FC236}">
                      <a16:creationId xmlns:a16="http://schemas.microsoft.com/office/drawing/2014/main" id="{722B39CE-EBA3-441D-8A71-54BE38196315}"/>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3" name="Freeform 5">
                  <a:extLst>
                    <a:ext uri="{FF2B5EF4-FFF2-40B4-BE49-F238E27FC236}">
                      <a16:creationId xmlns:a16="http://schemas.microsoft.com/office/drawing/2014/main" id="{6974572D-B202-4E27-A894-48FF23755166}"/>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4" name="Freeform 6">
                  <a:extLst>
                    <a:ext uri="{FF2B5EF4-FFF2-40B4-BE49-F238E27FC236}">
                      <a16:creationId xmlns:a16="http://schemas.microsoft.com/office/drawing/2014/main" id="{E0516A43-60AB-4784-8207-91633DDD45D9}"/>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5" name="Freeform 7">
                  <a:extLst>
                    <a:ext uri="{FF2B5EF4-FFF2-40B4-BE49-F238E27FC236}">
                      <a16:creationId xmlns:a16="http://schemas.microsoft.com/office/drawing/2014/main" id="{8E95FB35-1BF9-49A6-A9F9-D919264BAB5C}"/>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6" name="Freeform 8">
                  <a:extLst>
                    <a:ext uri="{FF2B5EF4-FFF2-40B4-BE49-F238E27FC236}">
                      <a16:creationId xmlns:a16="http://schemas.microsoft.com/office/drawing/2014/main" id="{BC93273A-DDC2-4B8D-8360-1C49C56C5647}"/>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97" name="Rectangle 96">
              <a:extLst>
                <a:ext uri="{FF2B5EF4-FFF2-40B4-BE49-F238E27FC236}">
                  <a16:creationId xmlns:a16="http://schemas.microsoft.com/office/drawing/2014/main" id="{4A760C38-DEFF-4ED5-B816-AAEBAD45CAE5}"/>
                </a:ext>
              </a:extLst>
            </p:cNvPr>
            <p:cNvSpPr/>
            <p:nvPr/>
          </p:nvSpPr>
          <p:spPr>
            <a:xfrm>
              <a:off x="5792301" y="2075191"/>
              <a:ext cx="805942" cy="615553"/>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ID &amp; Access</a:t>
              </a:r>
            </a:p>
            <a:p>
              <a:pPr algn="ctr" defTabSz="685800">
                <a:buClrTx/>
                <a:defRPr/>
              </a:pPr>
              <a:r>
                <a:rPr lang="en-US" sz="600" b="1">
                  <a:solidFill>
                    <a:srgbClr val="F80000"/>
                  </a:solidFill>
                  <a:latin typeface="Arial" charset="0"/>
                  <a:ea typeface="Arial" charset="0"/>
                  <a:cs typeface="Arial" charset="0"/>
                </a:rPr>
                <a:t>Management </a:t>
              </a:r>
            </a:p>
          </p:txBody>
        </p:sp>
      </p:grpSp>
      <p:grpSp>
        <p:nvGrpSpPr>
          <p:cNvPr id="107" name="Group 106">
            <a:extLst>
              <a:ext uri="{FF2B5EF4-FFF2-40B4-BE49-F238E27FC236}">
                <a16:creationId xmlns:a16="http://schemas.microsoft.com/office/drawing/2014/main" id="{EC6B591E-99B8-4DBA-91C8-95E7743CC21A}"/>
              </a:ext>
            </a:extLst>
          </p:cNvPr>
          <p:cNvGrpSpPr/>
          <p:nvPr/>
        </p:nvGrpSpPr>
        <p:grpSpPr>
          <a:xfrm>
            <a:off x="2968865" y="5396626"/>
            <a:ext cx="677435" cy="727283"/>
            <a:chOff x="3406274" y="1436411"/>
            <a:chExt cx="903246" cy="969711"/>
          </a:xfrm>
        </p:grpSpPr>
        <p:grpSp>
          <p:nvGrpSpPr>
            <p:cNvPr id="108" name="Group 107">
              <a:extLst>
                <a:ext uri="{FF2B5EF4-FFF2-40B4-BE49-F238E27FC236}">
                  <a16:creationId xmlns:a16="http://schemas.microsoft.com/office/drawing/2014/main" id="{F8137743-D965-4A26-B63F-4B325F352EC0}"/>
                </a:ext>
              </a:extLst>
            </p:cNvPr>
            <p:cNvGrpSpPr/>
            <p:nvPr/>
          </p:nvGrpSpPr>
          <p:grpSpPr>
            <a:xfrm>
              <a:off x="3577606" y="1436411"/>
              <a:ext cx="636309" cy="556528"/>
              <a:chOff x="8104793" y="2882206"/>
              <a:chExt cx="636309" cy="556528"/>
            </a:xfrm>
          </p:grpSpPr>
          <p:sp>
            <p:nvSpPr>
              <p:cNvPr id="110" name="Rectangle 109">
                <a:extLst>
                  <a:ext uri="{FF2B5EF4-FFF2-40B4-BE49-F238E27FC236}">
                    <a16:creationId xmlns:a16="http://schemas.microsoft.com/office/drawing/2014/main" id="{2C701355-D952-4C9B-9F47-AA310DB03DAE}"/>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11" name="Group 110">
                <a:extLst>
                  <a:ext uri="{FF2B5EF4-FFF2-40B4-BE49-F238E27FC236}">
                    <a16:creationId xmlns:a16="http://schemas.microsoft.com/office/drawing/2014/main" id="{402951E1-F61C-4E80-9A90-63DAAE38C175}"/>
                  </a:ext>
                </a:extLst>
              </p:cNvPr>
              <p:cNvGrpSpPr/>
              <p:nvPr/>
            </p:nvGrpSpPr>
            <p:grpSpPr>
              <a:xfrm>
                <a:off x="8175066" y="2957849"/>
                <a:ext cx="482852" cy="405439"/>
                <a:chOff x="9158800" y="1859595"/>
                <a:chExt cx="584200" cy="490538"/>
              </a:xfrm>
            </p:grpSpPr>
            <p:sp>
              <p:nvSpPr>
                <p:cNvPr id="112" name="Freeform 37">
                  <a:extLst>
                    <a:ext uri="{FF2B5EF4-FFF2-40B4-BE49-F238E27FC236}">
                      <a16:creationId xmlns:a16="http://schemas.microsoft.com/office/drawing/2014/main" id="{1C949CDE-D3FE-47FC-B4A6-741E5EDC2E6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13" name="Freeform 38">
                  <a:extLst>
                    <a:ext uri="{FF2B5EF4-FFF2-40B4-BE49-F238E27FC236}">
                      <a16:creationId xmlns:a16="http://schemas.microsoft.com/office/drawing/2014/main" id="{2EA4C772-5E0B-4E7F-B8F1-58FE8D4B04F3}"/>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09" name="Rectangle 108">
              <a:extLst>
                <a:ext uri="{FF2B5EF4-FFF2-40B4-BE49-F238E27FC236}">
                  <a16:creationId xmlns:a16="http://schemas.microsoft.com/office/drawing/2014/main" id="{9C2F7724-AB0D-4FA4-BAB0-3ACD6F7ADCCD}"/>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114" name="Group 113">
            <a:extLst>
              <a:ext uri="{FF2B5EF4-FFF2-40B4-BE49-F238E27FC236}">
                <a16:creationId xmlns:a16="http://schemas.microsoft.com/office/drawing/2014/main" id="{F8F42549-7E08-4B10-8C2F-C58164B341ED}"/>
              </a:ext>
            </a:extLst>
          </p:cNvPr>
          <p:cNvGrpSpPr/>
          <p:nvPr/>
        </p:nvGrpSpPr>
        <p:grpSpPr>
          <a:xfrm>
            <a:off x="5584477" y="5373286"/>
            <a:ext cx="604457" cy="681633"/>
            <a:chOff x="2558095" y="3775928"/>
            <a:chExt cx="805942" cy="908843"/>
          </a:xfrm>
        </p:grpSpPr>
        <p:grpSp>
          <p:nvGrpSpPr>
            <p:cNvPr id="115" name="Group 114">
              <a:extLst>
                <a:ext uri="{FF2B5EF4-FFF2-40B4-BE49-F238E27FC236}">
                  <a16:creationId xmlns:a16="http://schemas.microsoft.com/office/drawing/2014/main" id="{EB280319-3885-495B-ACCD-471BD0EC63FE}"/>
                </a:ext>
              </a:extLst>
            </p:cNvPr>
            <p:cNvGrpSpPr/>
            <p:nvPr/>
          </p:nvGrpSpPr>
          <p:grpSpPr>
            <a:xfrm>
              <a:off x="2681212" y="3775928"/>
              <a:ext cx="582945" cy="635162"/>
              <a:chOff x="2681212" y="3991725"/>
              <a:chExt cx="582945" cy="635162"/>
            </a:xfrm>
          </p:grpSpPr>
          <p:sp>
            <p:nvSpPr>
              <p:cNvPr id="117" name="Rectangle 116">
                <a:extLst>
                  <a:ext uri="{FF2B5EF4-FFF2-40B4-BE49-F238E27FC236}">
                    <a16:creationId xmlns:a16="http://schemas.microsoft.com/office/drawing/2014/main" id="{171B7AAB-D1C8-4C58-ADD1-108FBCD6ECF5}"/>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118" name="Freeform 3">
                <a:extLst>
                  <a:ext uri="{FF2B5EF4-FFF2-40B4-BE49-F238E27FC236}">
                    <a16:creationId xmlns:a16="http://schemas.microsoft.com/office/drawing/2014/main" id="{0E0409F4-B8A4-4A43-97C8-18F570C6E540}"/>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116" name="Rectangle 115">
              <a:extLst>
                <a:ext uri="{FF2B5EF4-FFF2-40B4-BE49-F238E27FC236}">
                  <a16:creationId xmlns:a16="http://schemas.microsoft.com/office/drawing/2014/main" id="{940AEC16-61A1-4A7F-83A9-95419E2E8C91}"/>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grpSp>
        <p:nvGrpSpPr>
          <p:cNvPr id="119" name="Group 118">
            <a:extLst>
              <a:ext uri="{FF2B5EF4-FFF2-40B4-BE49-F238E27FC236}">
                <a16:creationId xmlns:a16="http://schemas.microsoft.com/office/drawing/2014/main" id="{204AF68C-C9B2-4784-9765-DBCDE65AF6AA}"/>
              </a:ext>
            </a:extLst>
          </p:cNvPr>
          <p:cNvGrpSpPr/>
          <p:nvPr/>
        </p:nvGrpSpPr>
        <p:grpSpPr>
          <a:xfrm>
            <a:off x="1848399" y="5403473"/>
            <a:ext cx="604457" cy="621257"/>
            <a:chOff x="3598123" y="4996609"/>
            <a:chExt cx="805942" cy="828343"/>
          </a:xfrm>
        </p:grpSpPr>
        <p:grpSp>
          <p:nvGrpSpPr>
            <p:cNvPr id="120" name="Group 119">
              <a:extLst>
                <a:ext uri="{FF2B5EF4-FFF2-40B4-BE49-F238E27FC236}">
                  <a16:creationId xmlns:a16="http://schemas.microsoft.com/office/drawing/2014/main" id="{83DCBF51-5033-476A-9749-AECF3B97E7D1}"/>
                </a:ext>
              </a:extLst>
            </p:cNvPr>
            <p:cNvGrpSpPr/>
            <p:nvPr/>
          </p:nvGrpSpPr>
          <p:grpSpPr>
            <a:xfrm>
              <a:off x="3720120" y="4996609"/>
              <a:ext cx="576196" cy="569026"/>
              <a:chOff x="3720120" y="5171216"/>
              <a:chExt cx="576196" cy="569026"/>
            </a:xfrm>
          </p:grpSpPr>
          <p:sp>
            <p:nvSpPr>
              <p:cNvPr id="122" name="Rectangle 121">
                <a:extLst>
                  <a:ext uri="{FF2B5EF4-FFF2-40B4-BE49-F238E27FC236}">
                    <a16:creationId xmlns:a16="http://schemas.microsoft.com/office/drawing/2014/main" id="{914AAD7E-3717-4067-B22A-F273C9F6BC43}"/>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23" name="Group 122">
                <a:extLst>
                  <a:ext uri="{FF2B5EF4-FFF2-40B4-BE49-F238E27FC236}">
                    <a16:creationId xmlns:a16="http://schemas.microsoft.com/office/drawing/2014/main" id="{649C66A1-2706-43C4-91A9-98D816AC9D25}"/>
                  </a:ext>
                </a:extLst>
              </p:cNvPr>
              <p:cNvGrpSpPr/>
              <p:nvPr/>
            </p:nvGrpSpPr>
            <p:grpSpPr>
              <a:xfrm>
                <a:off x="3830328" y="5255545"/>
                <a:ext cx="380509" cy="406752"/>
                <a:chOff x="3346402" y="5018689"/>
                <a:chExt cx="460375" cy="492125"/>
              </a:xfrm>
            </p:grpSpPr>
            <p:sp>
              <p:nvSpPr>
                <p:cNvPr id="124" name="Freeform 2">
                  <a:extLst>
                    <a:ext uri="{FF2B5EF4-FFF2-40B4-BE49-F238E27FC236}">
                      <a16:creationId xmlns:a16="http://schemas.microsoft.com/office/drawing/2014/main" id="{F33E7DD5-CEE6-4F31-807A-1AE74142F23A}"/>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25" name="Freeform 3">
                  <a:extLst>
                    <a:ext uri="{FF2B5EF4-FFF2-40B4-BE49-F238E27FC236}">
                      <a16:creationId xmlns:a16="http://schemas.microsoft.com/office/drawing/2014/main" id="{1DBD35A3-6906-4AEF-AAD7-2FF5F7280E50}"/>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21" name="Rectangle 120">
              <a:extLst>
                <a:ext uri="{FF2B5EF4-FFF2-40B4-BE49-F238E27FC236}">
                  <a16:creationId xmlns:a16="http://schemas.microsoft.com/office/drawing/2014/main" id="{DE58C983-EA29-4681-8CA2-36FDE9169926}"/>
                </a:ext>
              </a:extLst>
            </p:cNvPr>
            <p:cNvSpPr/>
            <p:nvPr/>
          </p:nvSpPr>
          <p:spPr>
            <a:xfrm>
              <a:off x="3598123" y="5578731"/>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Tagging</a:t>
              </a:r>
            </a:p>
          </p:txBody>
        </p:sp>
      </p:grpSp>
      <p:grpSp>
        <p:nvGrpSpPr>
          <p:cNvPr id="126" name="Group 125">
            <a:extLst>
              <a:ext uri="{FF2B5EF4-FFF2-40B4-BE49-F238E27FC236}">
                <a16:creationId xmlns:a16="http://schemas.microsoft.com/office/drawing/2014/main" id="{C1E57872-F4A2-427D-BD54-3BF34710AA46}"/>
              </a:ext>
            </a:extLst>
          </p:cNvPr>
          <p:cNvGrpSpPr/>
          <p:nvPr/>
        </p:nvGrpSpPr>
        <p:grpSpPr>
          <a:xfrm>
            <a:off x="8174370" y="5339543"/>
            <a:ext cx="677903" cy="749119"/>
            <a:chOff x="6219361" y="4416079"/>
            <a:chExt cx="903871" cy="998824"/>
          </a:xfrm>
        </p:grpSpPr>
        <p:pic>
          <p:nvPicPr>
            <p:cNvPr id="127" name="Graphic 88">
              <a:extLst>
                <a:ext uri="{FF2B5EF4-FFF2-40B4-BE49-F238E27FC236}">
                  <a16:creationId xmlns:a16="http://schemas.microsoft.com/office/drawing/2014/main" id="{A1BD4518-B368-4354-99D9-52D3069BE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9361" y="4416079"/>
              <a:ext cx="903871" cy="903871"/>
            </a:xfrm>
            <a:prstGeom prst="rect">
              <a:avLst/>
            </a:prstGeom>
          </p:spPr>
        </p:pic>
        <p:sp>
          <p:nvSpPr>
            <p:cNvPr id="128" name="Rectangle 127">
              <a:extLst>
                <a:ext uri="{FF2B5EF4-FFF2-40B4-BE49-F238E27FC236}">
                  <a16:creationId xmlns:a16="http://schemas.microsoft.com/office/drawing/2014/main" id="{FE8ED036-F81D-445B-88C0-55F2C7B2878E}"/>
                </a:ext>
              </a:extLst>
            </p:cNvPr>
            <p:cNvSpPr/>
            <p:nvPr/>
          </p:nvSpPr>
          <p:spPr>
            <a:xfrm>
              <a:off x="6271652" y="5168682"/>
              <a:ext cx="805942" cy="246221"/>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Search</a:t>
              </a:r>
            </a:p>
          </p:txBody>
        </p:sp>
      </p:grpSp>
      <p:grpSp>
        <p:nvGrpSpPr>
          <p:cNvPr id="129" name="Group 128">
            <a:extLst>
              <a:ext uri="{FF2B5EF4-FFF2-40B4-BE49-F238E27FC236}">
                <a16:creationId xmlns:a16="http://schemas.microsoft.com/office/drawing/2014/main" id="{245DD8E8-F1C5-41FB-9931-96D29E160379}"/>
              </a:ext>
            </a:extLst>
          </p:cNvPr>
          <p:cNvGrpSpPr/>
          <p:nvPr/>
        </p:nvGrpSpPr>
        <p:grpSpPr>
          <a:xfrm>
            <a:off x="6704943" y="5203729"/>
            <a:ext cx="953417" cy="1020745"/>
            <a:chOff x="322504" y="1084396"/>
            <a:chExt cx="1271222" cy="1360993"/>
          </a:xfrm>
        </p:grpSpPr>
        <p:pic>
          <p:nvPicPr>
            <p:cNvPr id="130" name="Graphic 71">
              <a:extLst>
                <a:ext uri="{FF2B5EF4-FFF2-40B4-BE49-F238E27FC236}">
                  <a16:creationId xmlns:a16="http://schemas.microsoft.com/office/drawing/2014/main" id="{830D4F62-6BF6-47EF-A0A4-69985935A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504" y="1084396"/>
              <a:ext cx="1271222" cy="1271222"/>
            </a:xfrm>
            <a:prstGeom prst="rect">
              <a:avLst/>
            </a:prstGeom>
          </p:spPr>
        </p:pic>
        <p:sp>
          <p:nvSpPr>
            <p:cNvPr id="131" name="Rectangle 130">
              <a:extLst>
                <a:ext uri="{FF2B5EF4-FFF2-40B4-BE49-F238E27FC236}">
                  <a16:creationId xmlns:a16="http://schemas.microsoft.com/office/drawing/2014/main" id="{DB5BF304-36EF-4962-86FE-D8696E58454E}"/>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sp>
        <p:nvSpPr>
          <p:cNvPr id="132" name="Rectangle: Rounded Corners 131">
            <a:extLst>
              <a:ext uri="{FF2B5EF4-FFF2-40B4-BE49-F238E27FC236}">
                <a16:creationId xmlns:a16="http://schemas.microsoft.com/office/drawing/2014/main" id="{82FC4A36-35E7-4424-A5AE-3154034AC790}"/>
              </a:ext>
            </a:extLst>
          </p:cNvPr>
          <p:cNvSpPr/>
          <p:nvPr/>
        </p:nvSpPr>
        <p:spPr>
          <a:xfrm>
            <a:off x="3992676" y="-821452"/>
            <a:ext cx="904298"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2582044" y="332292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Compute</a:t>
            </a:r>
            <a:endParaRPr lang="en-NL" sz="1050" dirty="0"/>
          </a:p>
        </p:txBody>
      </p:sp>
      <p:grpSp>
        <p:nvGrpSpPr>
          <p:cNvPr id="139" name="Group 138">
            <a:extLst>
              <a:ext uri="{FF2B5EF4-FFF2-40B4-BE49-F238E27FC236}">
                <a16:creationId xmlns:a16="http://schemas.microsoft.com/office/drawing/2014/main" id="{489F0A9D-3EA4-4487-8590-D3F75DFB1C8A}"/>
              </a:ext>
            </a:extLst>
          </p:cNvPr>
          <p:cNvGrpSpPr/>
          <p:nvPr/>
        </p:nvGrpSpPr>
        <p:grpSpPr>
          <a:xfrm>
            <a:off x="4162309" y="5249480"/>
            <a:ext cx="906158" cy="906158"/>
            <a:chOff x="8501701" y="2363821"/>
            <a:chExt cx="1208210" cy="1208210"/>
          </a:xfrm>
        </p:grpSpPr>
        <p:pic>
          <p:nvPicPr>
            <p:cNvPr id="140" name="Graphic 139">
              <a:extLst>
                <a:ext uri="{FF2B5EF4-FFF2-40B4-BE49-F238E27FC236}">
                  <a16:creationId xmlns:a16="http://schemas.microsoft.com/office/drawing/2014/main" id="{4807D3F6-A14E-42A4-8AB5-5525F1679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1701" y="2363821"/>
              <a:ext cx="1208210" cy="1208210"/>
            </a:xfrm>
            <a:prstGeom prst="rect">
              <a:avLst/>
            </a:prstGeom>
          </p:spPr>
        </p:pic>
        <p:sp>
          <p:nvSpPr>
            <p:cNvPr id="141" name="Rectangle 140">
              <a:extLst>
                <a:ext uri="{FF2B5EF4-FFF2-40B4-BE49-F238E27FC236}">
                  <a16:creationId xmlns:a16="http://schemas.microsoft.com/office/drawing/2014/main" id="{DE7EDB21-1C4D-4E83-9B6C-95A076547AA5}"/>
                </a:ext>
              </a:extLst>
            </p:cNvPr>
            <p:cNvSpPr/>
            <p:nvPr/>
          </p:nvSpPr>
          <p:spPr>
            <a:xfrm>
              <a:off x="8713668" y="3303544"/>
              <a:ext cx="805942" cy="246221"/>
            </a:xfrm>
            <a:prstGeom prst="rect">
              <a:avLst/>
            </a:prstGeom>
          </p:spPr>
          <p:txBody>
            <a:bodyPr wrap="square">
              <a:spAutoFit/>
            </a:bodyPr>
            <a:lstStyle/>
            <a:p>
              <a:pPr algn="ctr"/>
              <a:r>
                <a:rPr lang="en-US" sz="600" b="1" dirty="0">
                  <a:solidFill>
                    <a:srgbClr val="F80000"/>
                  </a:solidFill>
                  <a:latin typeface="Arial" charset="0"/>
                  <a:ea typeface="Arial" charset="0"/>
                  <a:cs typeface="Arial" charset="0"/>
                </a:rPr>
                <a:t>Events</a:t>
              </a:r>
            </a:p>
          </p:txBody>
        </p:sp>
      </p:gr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8"/>
          <a:stretch>
            <a:fillRect/>
          </a:stretch>
        </p:blipFill>
        <p:spPr>
          <a:xfrm>
            <a:off x="5747273" y="1527731"/>
            <a:ext cx="497248" cy="542972"/>
          </a:xfrm>
          <a:prstGeom prst="rect">
            <a:avLst/>
          </a:prstGeom>
          <a:ln>
            <a:noFill/>
          </a:ln>
          <a:effectLst>
            <a:outerShdw blurRad="292100" dist="139700" dir="2700000" algn="tl" rotWithShape="0">
              <a:srgbClr val="333333">
                <a:alpha val="65000"/>
              </a:srgbClr>
            </a:outerShdw>
          </a:effec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5704108" y="2446285"/>
            <a:ext cx="604457" cy="4410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291" name="Rectangle: Rounded Corners 290">
            <a:extLst>
              <a:ext uri="{FF2B5EF4-FFF2-40B4-BE49-F238E27FC236}">
                <a16:creationId xmlns:a16="http://schemas.microsoft.com/office/drawing/2014/main" id="{9E922158-CEE3-4826-9268-31B15D2E9B0C}"/>
              </a:ext>
            </a:extLst>
          </p:cNvPr>
          <p:cNvSpPr/>
          <p:nvPr/>
        </p:nvSpPr>
        <p:spPr>
          <a:xfrm>
            <a:off x="2695235"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2" name="Footer Placeholder 1">
            <a:extLst>
              <a:ext uri="{FF2B5EF4-FFF2-40B4-BE49-F238E27FC236}">
                <a16:creationId xmlns:a16="http://schemas.microsoft.com/office/drawing/2014/main" id="{3A040081-086E-4690-AF93-C7B4402EA8B1}"/>
              </a:ext>
            </a:extLst>
          </p:cNvPr>
          <p:cNvSpPr>
            <a:spLocks noGrp="1"/>
          </p:cNvSpPr>
          <p:nvPr>
            <p:ph type="ftr" sz="quarter" idx="11"/>
          </p:nvPr>
        </p:nvSpPr>
        <p:spPr/>
        <p:txBody>
          <a:bodyPr/>
          <a:lstStyle/>
          <a:p>
            <a:r>
              <a:rPr lang="en-US"/>
              <a:t>AIOUG Webinars June 2020 | Oracle Cloud Native Application Development</a:t>
            </a:r>
            <a:endParaRPr lang="en-NL"/>
          </a:p>
        </p:txBody>
      </p:sp>
    </p:spTree>
    <p:extLst>
      <p:ext uri="{BB962C8B-B14F-4D97-AF65-F5344CB8AC3E}">
        <p14:creationId xmlns:p14="http://schemas.microsoft.com/office/powerpoint/2010/main" val="1783049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3341052" y="1964523"/>
            <a:ext cx="2240093" cy="13014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a:p>
            <a:pPr algn="ctr"/>
            <a:endParaRPr lang="nl-NL" sz="1050" dirty="0"/>
          </a:p>
          <a:p>
            <a:pPr algn="ctr"/>
            <a:endParaRPr lang="nl-NL" sz="1050" dirty="0"/>
          </a:p>
          <a:p>
            <a:pPr algn="ctr"/>
            <a:endParaRPr lang="nl-NL" sz="1050" dirty="0"/>
          </a:p>
          <a:p>
            <a:pPr algn="ctr"/>
            <a:endParaRPr lang="nl-NL" sz="1050" dirty="0"/>
          </a:p>
          <a:p>
            <a:pPr algn="ctr"/>
            <a:r>
              <a:rPr lang="nl-NL" sz="1050" dirty="0"/>
              <a:t>OKE – </a:t>
            </a:r>
            <a:r>
              <a:rPr lang="nl-NL" sz="1050" dirty="0" err="1"/>
              <a:t>Managed</a:t>
            </a:r>
            <a:r>
              <a:rPr lang="nl-NL" sz="1050" dirty="0"/>
              <a:t> </a:t>
            </a:r>
            <a:r>
              <a:rPr lang="nl-NL" sz="1050" dirty="0" err="1"/>
              <a:t>Kubernetes</a:t>
            </a:r>
            <a:endParaRPr lang="en-NL" sz="1050"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4282306" y="1184831"/>
            <a:ext cx="1689023"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Functions</a:t>
            </a:r>
            <a:endParaRPr lang="en-NL" sz="1050"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1817966" y="1160556"/>
            <a:ext cx="611946" cy="286869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10" name="Rectangle: Rounded Corners 9">
            <a:extLst>
              <a:ext uri="{FF2B5EF4-FFF2-40B4-BE49-F238E27FC236}">
                <a16:creationId xmlns:a16="http://schemas.microsoft.com/office/drawing/2014/main" id="{7B24B114-5293-4E03-B601-43094913DF18}"/>
              </a:ext>
            </a:extLst>
          </p:cNvPr>
          <p:cNvSpPr/>
          <p:nvPr/>
        </p:nvSpPr>
        <p:spPr>
          <a:xfrm>
            <a:off x="395693" y="2252003"/>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Digital Assistant</a:t>
            </a:r>
            <a:endParaRPr lang="en-NL" sz="1050"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7159972" y="303546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Object Storage</a:t>
            </a:r>
            <a:endParaRPr lang="en-NL" sz="1050"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7159972" y="222110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7133617" y="1406747"/>
            <a:ext cx="952058"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Streaming</a:t>
            </a:r>
            <a:endParaRPr lang="en-NL" sz="1050"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597481" y="-821452"/>
            <a:ext cx="907206"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Health Check</a:t>
            </a:r>
            <a:endParaRPr lang="en-NL" sz="1050"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567426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Alarms</a:t>
            </a:r>
            <a:endParaRPr lang="en-NL" sz="1050"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697170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Notifi-cations</a:t>
            </a:r>
            <a:endParaRPr lang="en-NL" sz="1050"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3464015" y="2101717"/>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4503338" y="2291619"/>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grpSp>
        <p:nvGrpSpPr>
          <p:cNvPr id="95" name="Group 94">
            <a:extLst>
              <a:ext uri="{FF2B5EF4-FFF2-40B4-BE49-F238E27FC236}">
                <a16:creationId xmlns:a16="http://schemas.microsoft.com/office/drawing/2014/main" id="{1D5E896D-3E4D-454B-A7C0-7AD2D8B3A0CA}"/>
              </a:ext>
            </a:extLst>
          </p:cNvPr>
          <p:cNvGrpSpPr/>
          <p:nvPr/>
        </p:nvGrpSpPr>
        <p:grpSpPr>
          <a:xfrm>
            <a:off x="631109" y="4161658"/>
            <a:ext cx="953417" cy="906897"/>
            <a:chOff x="5792301" y="1481549"/>
            <a:chExt cx="805942" cy="1209195"/>
          </a:xfrm>
        </p:grpSpPr>
        <p:grpSp>
          <p:nvGrpSpPr>
            <p:cNvPr id="96" name="Group 95">
              <a:extLst>
                <a:ext uri="{FF2B5EF4-FFF2-40B4-BE49-F238E27FC236}">
                  <a16:creationId xmlns:a16="http://schemas.microsoft.com/office/drawing/2014/main" id="{605944F0-3F2D-4FD2-958C-856F98066738}"/>
                </a:ext>
              </a:extLst>
            </p:cNvPr>
            <p:cNvGrpSpPr/>
            <p:nvPr/>
          </p:nvGrpSpPr>
          <p:grpSpPr>
            <a:xfrm>
              <a:off x="5830775" y="1481549"/>
              <a:ext cx="724280" cy="543828"/>
              <a:chOff x="5830775" y="1771488"/>
              <a:chExt cx="724280" cy="543828"/>
            </a:xfrm>
          </p:grpSpPr>
          <p:sp>
            <p:nvSpPr>
              <p:cNvPr id="98" name="Rectangle 97">
                <a:extLst>
                  <a:ext uri="{FF2B5EF4-FFF2-40B4-BE49-F238E27FC236}">
                    <a16:creationId xmlns:a16="http://schemas.microsoft.com/office/drawing/2014/main" id="{4D0FDE0D-0C2B-4E0E-BDBF-6197B5F33D58}"/>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99" name="Group 98">
                <a:extLst>
                  <a:ext uri="{FF2B5EF4-FFF2-40B4-BE49-F238E27FC236}">
                    <a16:creationId xmlns:a16="http://schemas.microsoft.com/office/drawing/2014/main" id="{0AA555D0-7C59-4F8A-BB36-7A9D07E1D71B}"/>
                  </a:ext>
                </a:extLst>
              </p:cNvPr>
              <p:cNvGrpSpPr/>
              <p:nvPr/>
            </p:nvGrpSpPr>
            <p:grpSpPr>
              <a:xfrm>
                <a:off x="5871038" y="1866806"/>
                <a:ext cx="640307" cy="398880"/>
                <a:chOff x="2498725" y="4094163"/>
                <a:chExt cx="774700" cy="482600"/>
              </a:xfrm>
            </p:grpSpPr>
            <p:sp>
              <p:nvSpPr>
                <p:cNvPr id="100" name="Freeform 2">
                  <a:extLst>
                    <a:ext uri="{FF2B5EF4-FFF2-40B4-BE49-F238E27FC236}">
                      <a16:creationId xmlns:a16="http://schemas.microsoft.com/office/drawing/2014/main" id="{F62CC6CB-0E2F-41C5-A4F1-4C59E3EF56C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1" name="Freeform 3">
                  <a:extLst>
                    <a:ext uri="{FF2B5EF4-FFF2-40B4-BE49-F238E27FC236}">
                      <a16:creationId xmlns:a16="http://schemas.microsoft.com/office/drawing/2014/main" id="{6C034A77-876D-45E3-84C6-4DB5F196A491}"/>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2" name="Freeform 4">
                  <a:extLst>
                    <a:ext uri="{FF2B5EF4-FFF2-40B4-BE49-F238E27FC236}">
                      <a16:creationId xmlns:a16="http://schemas.microsoft.com/office/drawing/2014/main" id="{722B39CE-EBA3-441D-8A71-54BE38196315}"/>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3" name="Freeform 5">
                  <a:extLst>
                    <a:ext uri="{FF2B5EF4-FFF2-40B4-BE49-F238E27FC236}">
                      <a16:creationId xmlns:a16="http://schemas.microsoft.com/office/drawing/2014/main" id="{6974572D-B202-4E27-A894-48FF23755166}"/>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4" name="Freeform 6">
                  <a:extLst>
                    <a:ext uri="{FF2B5EF4-FFF2-40B4-BE49-F238E27FC236}">
                      <a16:creationId xmlns:a16="http://schemas.microsoft.com/office/drawing/2014/main" id="{E0516A43-60AB-4784-8207-91633DDD45D9}"/>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5" name="Freeform 7">
                  <a:extLst>
                    <a:ext uri="{FF2B5EF4-FFF2-40B4-BE49-F238E27FC236}">
                      <a16:creationId xmlns:a16="http://schemas.microsoft.com/office/drawing/2014/main" id="{8E95FB35-1BF9-49A6-A9F9-D919264BAB5C}"/>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6" name="Freeform 8">
                  <a:extLst>
                    <a:ext uri="{FF2B5EF4-FFF2-40B4-BE49-F238E27FC236}">
                      <a16:creationId xmlns:a16="http://schemas.microsoft.com/office/drawing/2014/main" id="{BC93273A-DDC2-4B8D-8360-1C49C56C5647}"/>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97" name="Rectangle 96">
              <a:extLst>
                <a:ext uri="{FF2B5EF4-FFF2-40B4-BE49-F238E27FC236}">
                  <a16:creationId xmlns:a16="http://schemas.microsoft.com/office/drawing/2014/main" id="{4A760C38-DEFF-4ED5-B816-AAEBAD45CAE5}"/>
                </a:ext>
              </a:extLst>
            </p:cNvPr>
            <p:cNvSpPr/>
            <p:nvPr/>
          </p:nvSpPr>
          <p:spPr>
            <a:xfrm>
              <a:off x="5792301" y="2075191"/>
              <a:ext cx="805942" cy="615553"/>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ID &amp; Access</a:t>
              </a:r>
            </a:p>
            <a:p>
              <a:pPr algn="ctr" defTabSz="685800">
                <a:buClrTx/>
                <a:defRPr/>
              </a:pPr>
              <a:r>
                <a:rPr lang="en-US" sz="600" b="1">
                  <a:solidFill>
                    <a:srgbClr val="F80000"/>
                  </a:solidFill>
                  <a:latin typeface="Arial" charset="0"/>
                  <a:ea typeface="Arial" charset="0"/>
                  <a:cs typeface="Arial" charset="0"/>
                </a:rPr>
                <a:t>Management </a:t>
              </a:r>
            </a:p>
          </p:txBody>
        </p:sp>
      </p:grpSp>
      <p:grpSp>
        <p:nvGrpSpPr>
          <p:cNvPr id="107" name="Group 106">
            <a:extLst>
              <a:ext uri="{FF2B5EF4-FFF2-40B4-BE49-F238E27FC236}">
                <a16:creationId xmlns:a16="http://schemas.microsoft.com/office/drawing/2014/main" id="{EC6B591E-99B8-4DBA-91C8-95E7743CC21A}"/>
              </a:ext>
            </a:extLst>
          </p:cNvPr>
          <p:cNvGrpSpPr/>
          <p:nvPr/>
        </p:nvGrpSpPr>
        <p:grpSpPr>
          <a:xfrm>
            <a:off x="2734249" y="4164823"/>
            <a:ext cx="912051" cy="727283"/>
            <a:chOff x="3406274" y="1436411"/>
            <a:chExt cx="903246" cy="969711"/>
          </a:xfrm>
        </p:grpSpPr>
        <p:grpSp>
          <p:nvGrpSpPr>
            <p:cNvPr id="108" name="Group 107">
              <a:extLst>
                <a:ext uri="{FF2B5EF4-FFF2-40B4-BE49-F238E27FC236}">
                  <a16:creationId xmlns:a16="http://schemas.microsoft.com/office/drawing/2014/main" id="{F8137743-D965-4A26-B63F-4B325F352EC0}"/>
                </a:ext>
              </a:extLst>
            </p:cNvPr>
            <p:cNvGrpSpPr/>
            <p:nvPr/>
          </p:nvGrpSpPr>
          <p:grpSpPr>
            <a:xfrm>
              <a:off x="3577606" y="1436411"/>
              <a:ext cx="636309" cy="556528"/>
              <a:chOff x="8104793" y="2882206"/>
              <a:chExt cx="636309" cy="556528"/>
            </a:xfrm>
          </p:grpSpPr>
          <p:sp>
            <p:nvSpPr>
              <p:cNvPr id="110" name="Rectangle 109">
                <a:extLst>
                  <a:ext uri="{FF2B5EF4-FFF2-40B4-BE49-F238E27FC236}">
                    <a16:creationId xmlns:a16="http://schemas.microsoft.com/office/drawing/2014/main" id="{2C701355-D952-4C9B-9F47-AA310DB03DAE}"/>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11" name="Group 110">
                <a:extLst>
                  <a:ext uri="{FF2B5EF4-FFF2-40B4-BE49-F238E27FC236}">
                    <a16:creationId xmlns:a16="http://schemas.microsoft.com/office/drawing/2014/main" id="{402951E1-F61C-4E80-9A90-63DAAE38C175}"/>
                  </a:ext>
                </a:extLst>
              </p:cNvPr>
              <p:cNvGrpSpPr/>
              <p:nvPr/>
            </p:nvGrpSpPr>
            <p:grpSpPr>
              <a:xfrm>
                <a:off x="8175066" y="2957849"/>
                <a:ext cx="482852" cy="405439"/>
                <a:chOff x="9158800" y="1859595"/>
                <a:chExt cx="584200" cy="490538"/>
              </a:xfrm>
            </p:grpSpPr>
            <p:sp>
              <p:nvSpPr>
                <p:cNvPr id="112" name="Freeform 37">
                  <a:extLst>
                    <a:ext uri="{FF2B5EF4-FFF2-40B4-BE49-F238E27FC236}">
                      <a16:creationId xmlns:a16="http://schemas.microsoft.com/office/drawing/2014/main" id="{1C949CDE-D3FE-47FC-B4A6-741E5EDC2E6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13" name="Freeform 38">
                  <a:extLst>
                    <a:ext uri="{FF2B5EF4-FFF2-40B4-BE49-F238E27FC236}">
                      <a16:creationId xmlns:a16="http://schemas.microsoft.com/office/drawing/2014/main" id="{2EA4C772-5E0B-4E7F-B8F1-58FE8D4B04F3}"/>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09" name="Rectangle 108">
              <a:extLst>
                <a:ext uri="{FF2B5EF4-FFF2-40B4-BE49-F238E27FC236}">
                  <a16:creationId xmlns:a16="http://schemas.microsoft.com/office/drawing/2014/main" id="{9C2F7724-AB0D-4FA4-BAB0-3ACD6F7ADCCD}"/>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114" name="Group 113">
            <a:extLst>
              <a:ext uri="{FF2B5EF4-FFF2-40B4-BE49-F238E27FC236}">
                <a16:creationId xmlns:a16="http://schemas.microsoft.com/office/drawing/2014/main" id="{F8F42549-7E08-4B10-8C2F-C58164B341ED}"/>
              </a:ext>
            </a:extLst>
          </p:cNvPr>
          <p:cNvGrpSpPr/>
          <p:nvPr/>
        </p:nvGrpSpPr>
        <p:grpSpPr>
          <a:xfrm>
            <a:off x="5584477" y="4141484"/>
            <a:ext cx="604457" cy="681633"/>
            <a:chOff x="2558095" y="3775928"/>
            <a:chExt cx="805942" cy="908843"/>
          </a:xfrm>
        </p:grpSpPr>
        <p:grpSp>
          <p:nvGrpSpPr>
            <p:cNvPr id="115" name="Group 114">
              <a:extLst>
                <a:ext uri="{FF2B5EF4-FFF2-40B4-BE49-F238E27FC236}">
                  <a16:creationId xmlns:a16="http://schemas.microsoft.com/office/drawing/2014/main" id="{EB280319-3885-495B-ACCD-471BD0EC63FE}"/>
                </a:ext>
              </a:extLst>
            </p:cNvPr>
            <p:cNvGrpSpPr/>
            <p:nvPr/>
          </p:nvGrpSpPr>
          <p:grpSpPr>
            <a:xfrm>
              <a:off x="2681212" y="3775928"/>
              <a:ext cx="582945" cy="635162"/>
              <a:chOff x="2681212" y="3991725"/>
              <a:chExt cx="582945" cy="635162"/>
            </a:xfrm>
          </p:grpSpPr>
          <p:sp>
            <p:nvSpPr>
              <p:cNvPr id="117" name="Rectangle 116">
                <a:extLst>
                  <a:ext uri="{FF2B5EF4-FFF2-40B4-BE49-F238E27FC236}">
                    <a16:creationId xmlns:a16="http://schemas.microsoft.com/office/drawing/2014/main" id="{171B7AAB-D1C8-4C58-ADD1-108FBCD6ECF5}"/>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118" name="Freeform 3">
                <a:extLst>
                  <a:ext uri="{FF2B5EF4-FFF2-40B4-BE49-F238E27FC236}">
                    <a16:creationId xmlns:a16="http://schemas.microsoft.com/office/drawing/2014/main" id="{0E0409F4-B8A4-4A43-97C8-18F570C6E540}"/>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116" name="Rectangle 115">
              <a:extLst>
                <a:ext uri="{FF2B5EF4-FFF2-40B4-BE49-F238E27FC236}">
                  <a16:creationId xmlns:a16="http://schemas.microsoft.com/office/drawing/2014/main" id="{940AEC16-61A1-4A7F-83A9-95419E2E8C91}"/>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grpSp>
        <p:nvGrpSpPr>
          <p:cNvPr id="119" name="Group 118">
            <a:extLst>
              <a:ext uri="{FF2B5EF4-FFF2-40B4-BE49-F238E27FC236}">
                <a16:creationId xmlns:a16="http://schemas.microsoft.com/office/drawing/2014/main" id="{204AF68C-C9B2-4784-9765-DBCDE65AF6AA}"/>
              </a:ext>
            </a:extLst>
          </p:cNvPr>
          <p:cNvGrpSpPr/>
          <p:nvPr/>
        </p:nvGrpSpPr>
        <p:grpSpPr>
          <a:xfrm>
            <a:off x="1848399" y="4171671"/>
            <a:ext cx="604457" cy="621257"/>
            <a:chOff x="3598123" y="4996609"/>
            <a:chExt cx="805942" cy="828343"/>
          </a:xfrm>
        </p:grpSpPr>
        <p:grpSp>
          <p:nvGrpSpPr>
            <p:cNvPr id="120" name="Group 119">
              <a:extLst>
                <a:ext uri="{FF2B5EF4-FFF2-40B4-BE49-F238E27FC236}">
                  <a16:creationId xmlns:a16="http://schemas.microsoft.com/office/drawing/2014/main" id="{83DCBF51-5033-476A-9749-AECF3B97E7D1}"/>
                </a:ext>
              </a:extLst>
            </p:cNvPr>
            <p:cNvGrpSpPr/>
            <p:nvPr/>
          </p:nvGrpSpPr>
          <p:grpSpPr>
            <a:xfrm>
              <a:off x="3720120" y="4996609"/>
              <a:ext cx="576196" cy="569026"/>
              <a:chOff x="3720120" y="5171216"/>
              <a:chExt cx="576196" cy="569026"/>
            </a:xfrm>
          </p:grpSpPr>
          <p:sp>
            <p:nvSpPr>
              <p:cNvPr id="122" name="Rectangle 121">
                <a:extLst>
                  <a:ext uri="{FF2B5EF4-FFF2-40B4-BE49-F238E27FC236}">
                    <a16:creationId xmlns:a16="http://schemas.microsoft.com/office/drawing/2014/main" id="{914AAD7E-3717-4067-B22A-F273C9F6BC43}"/>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23" name="Group 122">
                <a:extLst>
                  <a:ext uri="{FF2B5EF4-FFF2-40B4-BE49-F238E27FC236}">
                    <a16:creationId xmlns:a16="http://schemas.microsoft.com/office/drawing/2014/main" id="{649C66A1-2706-43C4-91A9-98D816AC9D25}"/>
                  </a:ext>
                </a:extLst>
              </p:cNvPr>
              <p:cNvGrpSpPr/>
              <p:nvPr/>
            </p:nvGrpSpPr>
            <p:grpSpPr>
              <a:xfrm>
                <a:off x="3830328" y="5255545"/>
                <a:ext cx="380509" cy="406752"/>
                <a:chOff x="3346402" y="5018689"/>
                <a:chExt cx="460375" cy="492125"/>
              </a:xfrm>
            </p:grpSpPr>
            <p:sp>
              <p:nvSpPr>
                <p:cNvPr id="124" name="Freeform 2">
                  <a:extLst>
                    <a:ext uri="{FF2B5EF4-FFF2-40B4-BE49-F238E27FC236}">
                      <a16:creationId xmlns:a16="http://schemas.microsoft.com/office/drawing/2014/main" id="{F33E7DD5-CEE6-4F31-807A-1AE74142F23A}"/>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25" name="Freeform 3">
                  <a:extLst>
                    <a:ext uri="{FF2B5EF4-FFF2-40B4-BE49-F238E27FC236}">
                      <a16:creationId xmlns:a16="http://schemas.microsoft.com/office/drawing/2014/main" id="{1DBD35A3-6906-4AEF-AAD7-2FF5F7280E50}"/>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21" name="Rectangle 120">
              <a:extLst>
                <a:ext uri="{FF2B5EF4-FFF2-40B4-BE49-F238E27FC236}">
                  <a16:creationId xmlns:a16="http://schemas.microsoft.com/office/drawing/2014/main" id="{DE58C983-EA29-4681-8CA2-36FDE9169926}"/>
                </a:ext>
              </a:extLst>
            </p:cNvPr>
            <p:cNvSpPr/>
            <p:nvPr/>
          </p:nvSpPr>
          <p:spPr>
            <a:xfrm>
              <a:off x="3598123" y="5578731"/>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Tagging</a:t>
              </a:r>
            </a:p>
          </p:txBody>
        </p:sp>
      </p:grpSp>
      <p:grpSp>
        <p:nvGrpSpPr>
          <p:cNvPr id="126" name="Group 125">
            <a:extLst>
              <a:ext uri="{FF2B5EF4-FFF2-40B4-BE49-F238E27FC236}">
                <a16:creationId xmlns:a16="http://schemas.microsoft.com/office/drawing/2014/main" id="{C1E57872-F4A2-427D-BD54-3BF34710AA46}"/>
              </a:ext>
            </a:extLst>
          </p:cNvPr>
          <p:cNvGrpSpPr/>
          <p:nvPr/>
        </p:nvGrpSpPr>
        <p:grpSpPr>
          <a:xfrm>
            <a:off x="8174370" y="4107740"/>
            <a:ext cx="677903" cy="749119"/>
            <a:chOff x="6219361" y="4416079"/>
            <a:chExt cx="903871" cy="998824"/>
          </a:xfrm>
        </p:grpSpPr>
        <p:pic>
          <p:nvPicPr>
            <p:cNvPr id="127" name="Graphic 88">
              <a:extLst>
                <a:ext uri="{FF2B5EF4-FFF2-40B4-BE49-F238E27FC236}">
                  <a16:creationId xmlns:a16="http://schemas.microsoft.com/office/drawing/2014/main" id="{A1BD4518-B368-4354-99D9-52D3069BE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9361" y="4416079"/>
              <a:ext cx="903871" cy="903871"/>
            </a:xfrm>
            <a:prstGeom prst="rect">
              <a:avLst/>
            </a:prstGeom>
          </p:spPr>
        </p:pic>
        <p:sp>
          <p:nvSpPr>
            <p:cNvPr id="128" name="Rectangle 127">
              <a:extLst>
                <a:ext uri="{FF2B5EF4-FFF2-40B4-BE49-F238E27FC236}">
                  <a16:creationId xmlns:a16="http://schemas.microsoft.com/office/drawing/2014/main" id="{FE8ED036-F81D-445B-88C0-55F2C7B2878E}"/>
                </a:ext>
              </a:extLst>
            </p:cNvPr>
            <p:cNvSpPr/>
            <p:nvPr/>
          </p:nvSpPr>
          <p:spPr>
            <a:xfrm>
              <a:off x="6271652" y="5168682"/>
              <a:ext cx="805942" cy="246221"/>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Search</a:t>
              </a:r>
            </a:p>
          </p:txBody>
        </p:sp>
      </p:grpSp>
      <p:grpSp>
        <p:nvGrpSpPr>
          <p:cNvPr id="129" name="Group 128">
            <a:extLst>
              <a:ext uri="{FF2B5EF4-FFF2-40B4-BE49-F238E27FC236}">
                <a16:creationId xmlns:a16="http://schemas.microsoft.com/office/drawing/2014/main" id="{245DD8E8-F1C5-41FB-9931-96D29E160379}"/>
              </a:ext>
            </a:extLst>
          </p:cNvPr>
          <p:cNvGrpSpPr/>
          <p:nvPr/>
        </p:nvGrpSpPr>
        <p:grpSpPr>
          <a:xfrm>
            <a:off x="6704943" y="3971926"/>
            <a:ext cx="953417" cy="1020745"/>
            <a:chOff x="322504" y="1084396"/>
            <a:chExt cx="1271222" cy="1360993"/>
          </a:xfrm>
        </p:grpSpPr>
        <p:pic>
          <p:nvPicPr>
            <p:cNvPr id="130" name="Graphic 71">
              <a:extLst>
                <a:ext uri="{FF2B5EF4-FFF2-40B4-BE49-F238E27FC236}">
                  <a16:creationId xmlns:a16="http://schemas.microsoft.com/office/drawing/2014/main" id="{830D4F62-6BF6-47EF-A0A4-69985935A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504" y="1084396"/>
              <a:ext cx="1271222" cy="1271222"/>
            </a:xfrm>
            <a:prstGeom prst="rect">
              <a:avLst/>
            </a:prstGeom>
          </p:spPr>
        </p:pic>
        <p:sp>
          <p:nvSpPr>
            <p:cNvPr id="131" name="Rectangle 130">
              <a:extLst>
                <a:ext uri="{FF2B5EF4-FFF2-40B4-BE49-F238E27FC236}">
                  <a16:creationId xmlns:a16="http://schemas.microsoft.com/office/drawing/2014/main" id="{DB5BF304-36EF-4962-86FE-D8696E58454E}"/>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sp>
        <p:nvSpPr>
          <p:cNvPr id="132" name="Rectangle: Rounded Corners 131">
            <a:extLst>
              <a:ext uri="{FF2B5EF4-FFF2-40B4-BE49-F238E27FC236}">
                <a16:creationId xmlns:a16="http://schemas.microsoft.com/office/drawing/2014/main" id="{82FC4A36-35E7-4424-A5AE-3154034AC790}"/>
              </a:ext>
            </a:extLst>
          </p:cNvPr>
          <p:cNvSpPr/>
          <p:nvPr/>
        </p:nvSpPr>
        <p:spPr>
          <a:xfrm>
            <a:off x="3992676" y="-821452"/>
            <a:ext cx="904298"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2582044" y="332292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Compute</a:t>
            </a:r>
            <a:endParaRPr lang="en-NL" sz="1050" dirty="0"/>
          </a:p>
        </p:txBody>
      </p:sp>
      <p:grpSp>
        <p:nvGrpSpPr>
          <p:cNvPr id="139" name="Group 138">
            <a:extLst>
              <a:ext uri="{FF2B5EF4-FFF2-40B4-BE49-F238E27FC236}">
                <a16:creationId xmlns:a16="http://schemas.microsoft.com/office/drawing/2014/main" id="{489F0A9D-3EA4-4487-8590-D3F75DFB1C8A}"/>
              </a:ext>
            </a:extLst>
          </p:cNvPr>
          <p:cNvGrpSpPr/>
          <p:nvPr/>
        </p:nvGrpSpPr>
        <p:grpSpPr>
          <a:xfrm>
            <a:off x="4162309" y="4017678"/>
            <a:ext cx="906158" cy="906158"/>
            <a:chOff x="8501701" y="2363821"/>
            <a:chExt cx="1208210" cy="1208210"/>
          </a:xfrm>
        </p:grpSpPr>
        <p:pic>
          <p:nvPicPr>
            <p:cNvPr id="140" name="Graphic 139">
              <a:extLst>
                <a:ext uri="{FF2B5EF4-FFF2-40B4-BE49-F238E27FC236}">
                  <a16:creationId xmlns:a16="http://schemas.microsoft.com/office/drawing/2014/main" id="{4807D3F6-A14E-42A4-8AB5-5525F1679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1701" y="2363821"/>
              <a:ext cx="1208210" cy="1208210"/>
            </a:xfrm>
            <a:prstGeom prst="rect">
              <a:avLst/>
            </a:prstGeom>
          </p:spPr>
        </p:pic>
        <p:sp>
          <p:nvSpPr>
            <p:cNvPr id="141" name="Rectangle 140">
              <a:extLst>
                <a:ext uri="{FF2B5EF4-FFF2-40B4-BE49-F238E27FC236}">
                  <a16:creationId xmlns:a16="http://schemas.microsoft.com/office/drawing/2014/main" id="{DE7EDB21-1C4D-4E83-9B6C-95A076547AA5}"/>
                </a:ext>
              </a:extLst>
            </p:cNvPr>
            <p:cNvSpPr/>
            <p:nvPr/>
          </p:nvSpPr>
          <p:spPr>
            <a:xfrm>
              <a:off x="8713668" y="3303544"/>
              <a:ext cx="805942" cy="246221"/>
            </a:xfrm>
            <a:prstGeom prst="rect">
              <a:avLst/>
            </a:prstGeom>
          </p:spPr>
          <p:txBody>
            <a:bodyPr wrap="square">
              <a:spAutoFit/>
            </a:bodyPr>
            <a:lstStyle/>
            <a:p>
              <a:pPr algn="ctr"/>
              <a:r>
                <a:rPr lang="en-US" sz="600" b="1" dirty="0">
                  <a:solidFill>
                    <a:srgbClr val="F80000"/>
                  </a:solidFill>
                  <a:latin typeface="Arial" charset="0"/>
                  <a:ea typeface="Arial" charset="0"/>
                  <a:cs typeface="Arial" charset="0"/>
                </a:rPr>
                <a:t>Events</a:t>
              </a:r>
            </a:p>
          </p:txBody>
        </p:sp>
      </p:gr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8"/>
          <a:stretch>
            <a:fillRect/>
          </a:stretch>
        </p:blipFill>
        <p:spPr>
          <a:xfrm>
            <a:off x="5747273" y="1527731"/>
            <a:ext cx="497248" cy="542972"/>
          </a:xfrm>
          <a:prstGeom prst="rect">
            <a:avLst/>
          </a:prstGeom>
          <a:ln>
            <a:noFill/>
          </a:ln>
          <a:effectLst>
            <a:outerShdw blurRad="292100" dist="139700" dir="2700000" algn="tl" rotWithShape="0">
              <a:srgbClr val="333333">
                <a:alpha val="65000"/>
              </a:srgbClr>
            </a:outerShdw>
          </a:effec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5704108" y="2446285"/>
            <a:ext cx="604457" cy="4410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291" name="Rectangle: Rounded Corners 290">
            <a:extLst>
              <a:ext uri="{FF2B5EF4-FFF2-40B4-BE49-F238E27FC236}">
                <a16:creationId xmlns:a16="http://schemas.microsoft.com/office/drawing/2014/main" id="{9E922158-CEE3-4826-9268-31B15D2E9B0C}"/>
              </a:ext>
            </a:extLst>
          </p:cNvPr>
          <p:cNvSpPr/>
          <p:nvPr/>
        </p:nvSpPr>
        <p:spPr>
          <a:xfrm>
            <a:off x="2695235"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2" name="Footer Placeholder 1">
            <a:extLst>
              <a:ext uri="{FF2B5EF4-FFF2-40B4-BE49-F238E27FC236}">
                <a16:creationId xmlns:a16="http://schemas.microsoft.com/office/drawing/2014/main" id="{78F0D40E-99D2-47F9-8324-D2C3F0A7C282}"/>
              </a:ext>
            </a:extLst>
          </p:cNvPr>
          <p:cNvSpPr>
            <a:spLocks noGrp="1"/>
          </p:cNvSpPr>
          <p:nvPr>
            <p:ph type="ftr" sz="quarter" idx="11"/>
          </p:nvPr>
        </p:nvSpPr>
        <p:spPr/>
        <p:txBody>
          <a:bodyPr/>
          <a:lstStyle/>
          <a:p>
            <a:r>
              <a:rPr lang="en-US"/>
              <a:t>AIOUG Webinars June 2020 | Oracle Cloud Native Application Development</a:t>
            </a:r>
            <a:endParaRPr lang="en-NL"/>
          </a:p>
        </p:txBody>
      </p:sp>
    </p:spTree>
    <p:extLst>
      <p:ext uri="{BB962C8B-B14F-4D97-AF65-F5344CB8AC3E}">
        <p14:creationId xmlns:p14="http://schemas.microsoft.com/office/powerpoint/2010/main" val="2621424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3341052" y="1964523"/>
            <a:ext cx="2240093" cy="13014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a:p>
            <a:pPr algn="ctr"/>
            <a:endParaRPr lang="nl-NL" sz="1050" dirty="0"/>
          </a:p>
          <a:p>
            <a:pPr algn="ctr"/>
            <a:endParaRPr lang="nl-NL" sz="1050" dirty="0"/>
          </a:p>
          <a:p>
            <a:pPr algn="ctr"/>
            <a:endParaRPr lang="nl-NL" sz="1050" dirty="0"/>
          </a:p>
          <a:p>
            <a:pPr algn="ctr"/>
            <a:endParaRPr lang="nl-NL" sz="1050" dirty="0"/>
          </a:p>
          <a:p>
            <a:pPr algn="ctr"/>
            <a:r>
              <a:rPr lang="nl-NL" sz="1050" dirty="0"/>
              <a:t>OKE – </a:t>
            </a:r>
            <a:r>
              <a:rPr lang="nl-NL" sz="1050" dirty="0" err="1"/>
              <a:t>Managed</a:t>
            </a:r>
            <a:r>
              <a:rPr lang="nl-NL" sz="1050" dirty="0"/>
              <a:t> </a:t>
            </a:r>
            <a:r>
              <a:rPr lang="nl-NL" sz="1050" dirty="0" err="1"/>
              <a:t>Kubernetes</a:t>
            </a:r>
            <a:endParaRPr lang="en-NL" sz="1050"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4282306" y="1184831"/>
            <a:ext cx="1689023"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Functions</a:t>
            </a:r>
            <a:endParaRPr lang="en-NL" sz="1050"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1817966" y="1160556"/>
            <a:ext cx="611946" cy="286869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10" name="Rectangle: Rounded Corners 9">
            <a:extLst>
              <a:ext uri="{FF2B5EF4-FFF2-40B4-BE49-F238E27FC236}">
                <a16:creationId xmlns:a16="http://schemas.microsoft.com/office/drawing/2014/main" id="{7B24B114-5293-4E03-B601-43094913DF18}"/>
              </a:ext>
            </a:extLst>
          </p:cNvPr>
          <p:cNvSpPr/>
          <p:nvPr/>
        </p:nvSpPr>
        <p:spPr>
          <a:xfrm>
            <a:off x="395693" y="2252003"/>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Digital Assistant</a:t>
            </a:r>
            <a:endParaRPr lang="en-NL" sz="1050"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7159972" y="303546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Object Storage</a:t>
            </a:r>
            <a:endParaRPr lang="en-NL" sz="1050"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7159972" y="222110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7133617" y="1406747"/>
            <a:ext cx="952058"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Streaming</a:t>
            </a:r>
            <a:endParaRPr lang="en-NL" sz="1050"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597481" y="176865"/>
            <a:ext cx="907206"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Health Check</a:t>
            </a:r>
            <a:endParaRPr lang="en-NL" sz="1050" dirty="0"/>
          </a:p>
        </p:txBody>
      </p:sp>
      <p:sp>
        <p:nvSpPr>
          <p:cNvPr id="15" name="Rectangle: Rounded Corners 14">
            <a:extLst>
              <a:ext uri="{FF2B5EF4-FFF2-40B4-BE49-F238E27FC236}">
                <a16:creationId xmlns:a16="http://schemas.microsoft.com/office/drawing/2014/main" id="{26F85DD9-043A-40B9-8392-42D7FAE7DF45}"/>
              </a:ext>
            </a:extLst>
          </p:cNvPr>
          <p:cNvSpPr/>
          <p:nvPr/>
        </p:nvSpPr>
        <p:spPr>
          <a:xfrm>
            <a:off x="2695235" y="176865"/>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5674268" y="176865"/>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Alarms</a:t>
            </a:r>
            <a:endParaRPr lang="en-NL" sz="1050"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6971708" y="176865"/>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Notifi-cations</a:t>
            </a:r>
            <a:endParaRPr lang="en-NL" sz="1050"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3464015" y="2101717"/>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4503338" y="2291619"/>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32" name="Rectangle: Rounded Corners 131">
            <a:extLst>
              <a:ext uri="{FF2B5EF4-FFF2-40B4-BE49-F238E27FC236}">
                <a16:creationId xmlns:a16="http://schemas.microsoft.com/office/drawing/2014/main" id="{82FC4A36-35E7-4424-A5AE-3154034AC790}"/>
              </a:ext>
            </a:extLst>
          </p:cNvPr>
          <p:cNvSpPr/>
          <p:nvPr/>
        </p:nvSpPr>
        <p:spPr>
          <a:xfrm>
            <a:off x="3992676" y="176865"/>
            <a:ext cx="904298"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2582044" y="332292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Compute</a:t>
            </a:r>
            <a:endParaRPr lang="en-NL" sz="1050" dirty="0"/>
          </a:p>
        </p:txBody>
      </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2"/>
          <a:stretch>
            <a:fillRect/>
          </a:stretch>
        </p:blipFill>
        <p:spPr>
          <a:xfrm>
            <a:off x="5747273" y="1527731"/>
            <a:ext cx="497248" cy="542972"/>
          </a:xfrm>
          <a:prstGeom prst="rect">
            <a:avLst/>
          </a:prstGeom>
          <a:ln>
            <a:noFill/>
          </a:ln>
          <a:effectLst>
            <a:outerShdw blurRad="292100" dist="139700" dir="2700000" algn="tl" rotWithShape="0">
              <a:srgbClr val="333333">
                <a:alpha val="65000"/>
              </a:srgbClr>
            </a:outerShdw>
          </a:effectLst>
        </p:spPr>
      </p:pic>
      <p:pic>
        <p:nvPicPr>
          <p:cNvPr id="11268" name="Picture 4">
            <a:extLst>
              <a:ext uri="{FF2B5EF4-FFF2-40B4-BE49-F238E27FC236}">
                <a16:creationId xmlns:a16="http://schemas.microsoft.com/office/drawing/2014/main" id="{FA1C2C6A-FED3-4E4C-8D67-E9DA944A8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251" y="4041719"/>
            <a:ext cx="763494" cy="763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C009C993-5580-45B7-8158-12BA35768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2186" y="3048161"/>
            <a:ext cx="883875" cy="449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C2C2ACAA-3465-4C8E-89E8-45AF8863F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433" y="1513498"/>
            <a:ext cx="793792" cy="7781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5704108" y="2446285"/>
            <a:ext cx="604457" cy="4410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grpSp>
        <p:nvGrpSpPr>
          <p:cNvPr id="172" name="Group 171">
            <a:extLst>
              <a:ext uri="{FF2B5EF4-FFF2-40B4-BE49-F238E27FC236}">
                <a16:creationId xmlns:a16="http://schemas.microsoft.com/office/drawing/2014/main" id="{89AA7BCF-787E-42C2-88EE-538A85F4CBA6}"/>
              </a:ext>
            </a:extLst>
          </p:cNvPr>
          <p:cNvGrpSpPr/>
          <p:nvPr/>
        </p:nvGrpSpPr>
        <p:grpSpPr>
          <a:xfrm>
            <a:off x="7641422" y="322684"/>
            <a:ext cx="911603" cy="991702"/>
            <a:chOff x="343358" y="1039735"/>
            <a:chExt cx="1215471" cy="1322270"/>
          </a:xfrm>
        </p:grpSpPr>
        <p:pic>
          <p:nvPicPr>
            <p:cNvPr id="173" name="Graphic 77">
              <a:extLst>
                <a:ext uri="{FF2B5EF4-FFF2-40B4-BE49-F238E27FC236}">
                  <a16:creationId xmlns:a16="http://schemas.microsoft.com/office/drawing/2014/main" id="{302F5DC5-F04C-48A8-BFE1-2A6104B1E3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174" name="Rectangle 173">
              <a:extLst>
                <a:ext uri="{FF2B5EF4-FFF2-40B4-BE49-F238E27FC236}">
                  <a16:creationId xmlns:a16="http://schemas.microsoft.com/office/drawing/2014/main" id="{5C35EF61-F561-4372-AD8A-78385A2DB10A}"/>
                </a:ext>
              </a:extLst>
            </p:cNvPr>
            <p:cNvSpPr/>
            <p:nvPr/>
          </p:nvSpPr>
          <p:spPr>
            <a:xfrm>
              <a:off x="550998" y="1992673"/>
              <a:ext cx="805942" cy="369332"/>
            </a:xfrm>
            <a:prstGeom prst="rect">
              <a:avLst/>
            </a:prstGeom>
          </p:spPr>
          <p:txBody>
            <a:bodyPr wrap="square">
              <a:spAutoFit/>
            </a:bodyPr>
            <a:lstStyle/>
            <a:p>
              <a:pPr algn="ctr"/>
              <a:r>
                <a:rPr lang="en-US" sz="600" b="1" dirty="0">
                  <a:latin typeface="Arial" charset="0"/>
                  <a:ea typeface="Arial" charset="0"/>
                  <a:cs typeface="Arial" charset="0"/>
                </a:rPr>
                <a:t>Notifications</a:t>
              </a:r>
            </a:p>
          </p:txBody>
        </p:sp>
      </p:grpSp>
      <p:grpSp>
        <p:nvGrpSpPr>
          <p:cNvPr id="178" name="Group 177">
            <a:extLst>
              <a:ext uri="{FF2B5EF4-FFF2-40B4-BE49-F238E27FC236}">
                <a16:creationId xmlns:a16="http://schemas.microsoft.com/office/drawing/2014/main" id="{C7D07ED4-2FE9-4C82-AFFE-0A1A7E01AFBA}"/>
              </a:ext>
            </a:extLst>
          </p:cNvPr>
          <p:cNvGrpSpPr/>
          <p:nvPr/>
        </p:nvGrpSpPr>
        <p:grpSpPr>
          <a:xfrm>
            <a:off x="6280957" y="462361"/>
            <a:ext cx="716715" cy="795009"/>
            <a:chOff x="7450310" y="4389063"/>
            <a:chExt cx="955620" cy="1060012"/>
          </a:xfrm>
        </p:grpSpPr>
        <p:pic>
          <p:nvPicPr>
            <p:cNvPr id="179" name="Graphic 90">
              <a:extLst>
                <a:ext uri="{FF2B5EF4-FFF2-40B4-BE49-F238E27FC236}">
                  <a16:creationId xmlns:a16="http://schemas.microsoft.com/office/drawing/2014/main" id="{A02EC551-D1F8-480F-BFD2-42FD01AC35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310" y="4389063"/>
              <a:ext cx="955620" cy="955620"/>
            </a:xfrm>
            <a:prstGeom prst="rect">
              <a:avLst/>
            </a:prstGeom>
          </p:spPr>
        </p:pic>
        <p:sp>
          <p:nvSpPr>
            <p:cNvPr id="180" name="Rectangle 179">
              <a:extLst>
                <a:ext uri="{FF2B5EF4-FFF2-40B4-BE49-F238E27FC236}">
                  <a16:creationId xmlns:a16="http://schemas.microsoft.com/office/drawing/2014/main" id="{3FA92821-239B-47B4-B011-9115DBE7E3D4}"/>
                </a:ext>
              </a:extLst>
            </p:cNvPr>
            <p:cNvSpPr/>
            <p:nvPr/>
          </p:nvSpPr>
          <p:spPr>
            <a:xfrm>
              <a:off x="7525149" y="5202854"/>
              <a:ext cx="805943" cy="246221"/>
            </a:xfrm>
            <a:prstGeom prst="rect">
              <a:avLst/>
            </a:prstGeom>
          </p:spPr>
          <p:txBody>
            <a:bodyPr wrap="square">
              <a:spAutoFit/>
            </a:bodyPr>
            <a:lstStyle/>
            <a:p>
              <a:pPr algn="ctr"/>
              <a:r>
                <a:rPr lang="en-US" sz="600" b="1" dirty="0">
                  <a:latin typeface="Arial" charset="0"/>
                  <a:ea typeface="Arial" charset="0"/>
                  <a:cs typeface="Arial" charset="0"/>
                </a:rPr>
                <a:t>Alarming</a:t>
              </a:r>
            </a:p>
          </p:txBody>
        </p:sp>
      </p:grpSp>
      <p:grpSp>
        <p:nvGrpSpPr>
          <p:cNvPr id="181" name="Group 180">
            <a:extLst>
              <a:ext uri="{FF2B5EF4-FFF2-40B4-BE49-F238E27FC236}">
                <a16:creationId xmlns:a16="http://schemas.microsoft.com/office/drawing/2014/main" id="{9B828D43-9C67-4310-816B-1B2DF867FCA4}"/>
              </a:ext>
            </a:extLst>
          </p:cNvPr>
          <p:cNvGrpSpPr/>
          <p:nvPr/>
        </p:nvGrpSpPr>
        <p:grpSpPr>
          <a:xfrm>
            <a:off x="4453655" y="339944"/>
            <a:ext cx="894343" cy="896979"/>
            <a:chOff x="283219" y="1109378"/>
            <a:chExt cx="1192457" cy="1195971"/>
          </a:xfrm>
        </p:grpSpPr>
        <p:pic>
          <p:nvPicPr>
            <p:cNvPr id="182" name="Graphic 85">
              <a:extLst>
                <a:ext uri="{FF2B5EF4-FFF2-40B4-BE49-F238E27FC236}">
                  <a16:creationId xmlns:a16="http://schemas.microsoft.com/office/drawing/2014/main" id="{3129E1D7-216A-4BD0-97FD-634E65E853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3219" y="1109378"/>
              <a:ext cx="1192457" cy="1192457"/>
            </a:xfrm>
            <a:prstGeom prst="rect">
              <a:avLst/>
            </a:prstGeom>
          </p:spPr>
        </p:pic>
        <p:sp>
          <p:nvSpPr>
            <p:cNvPr id="183" name="Rectangle 182">
              <a:extLst>
                <a:ext uri="{FF2B5EF4-FFF2-40B4-BE49-F238E27FC236}">
                  <a16:creationId xmlns:a16="http://schemas.microsoft.com/office/drawing/2014/main" id="{54A84115-B7B4-4599-B3E6-0A3F9ABB7ACC}"/>
                </a:ext>
              </a:extLst>
            </p:cNvPr>
            <p:cNvSpPr/>
            <p:nvPr/>
          </p:nvSpPr>
          <p:spPr>
            <a:xfrm>
              <a:off x="470962" y="2059128"/>
              <a:ext cx="805942" cy="246221"/>
            </a:xfrm>
            <a:prstGeom prst="rect">
              <a:avLst/>
            </a:prstGeom>
          </p:spPr>
          <p:txBody>
            <a:bodyPr wrap="square">
              <a:spAutoFit/>
            </a:bodyPr>
            <a:lstStyle/>
            <a:p>
              <a:pPr algn="ctr"/>
              <a:r>
                <a:rPr lang="en-US" sz="600" b="1" dirty="0">
                  <a:latin typeface="Arial" charset="0"/>
                  <a:ea typeface="Arial" charset="0"/>
                  <a:cs typeface="Arial" charset="0"/>
                </a:rPr>
                <a:t>Logging</a:t>
              </a:r>
            </a:p>
          </p:txBody>
        </p:sp>
      </p:grpSp>
      <p:grpSp>
        <p:nvGrpSpPr>
          <p:cNvPr id="184" name="Group 183">
            <a:extLst>
              <a:ext uri="{FF2B5EF4-FFF2-40B4-BE49-F238E27FC236}">
                <a16:creationId xmlns:a16="http://schemas.microsoft.com/office/drawing/2014/main" id="{26E06C77-90EF-4415-BE96-F6CB7FD87BDE}"/>
              </a:ext>
            </a:extLst>
          </p:cNvPr>
          <p:cNvGrpSpPr/>
          <p:nvPr/>
        </p:nvGrpSpPr>
        <p:grpSpPr>
          <a:xfrm>
            <a:off x="3358525" y="556514"/>
            <a:ext cx="604457" cy="700858"/>
            <a:chOff x="10565918" y="1541759"/>
            <a:chExt cx="805942" cy="934476"/>
          </a:xfrm>
        </p:grpSpPr>
        <p:grpSp>
          <p:nvGrpSpPr>
            <p:cNvPr id="185" name="Group 184">
              <a:extLst>
                <a:ext uri="{FF2B5EF4-FFF2-40B4-BE49-F238E27FC236}">
                  <a16:creationId xmlns:a16="http://schemas.microsoft.com/office/drawing/2014/main" id="{421CB804-D398-464F-8424-AC5236376C9B}"/>
                </a:ext>
              </a:extLst>
            </p:cNvPr>
            <p:cNvGrpSpPr/>
            <p:nvPr/>
          </p:nvGrpSpPr>
          <p:grpSpPr>
            <a:xfrm>
              <a:off x="10621648" y="1541759"/>
              <a:ext cx="724280" cy="543828"/>
              <a:chOff x="5830775" y="4004425"/>
              <a:chExt cx="724280" cy="543828"/>
            </a:xfrm>
          </p:grpSpPr>
          <p:sp>
            <p:nvSpPr>
              <p:cNvPr id="187" name="Rectangle 186">
                <a:extLst>
                  <a:ext uri="{FF2B5EF4-FFF2-40B4-BE49-F238E27FC236}">
                    <a16:creationId xmlns:a16="http://schemas.microsoft.com/office/drawing/2014/main" id="{35969064-949B-4F08-AF42-79F55386FABB}"/>
                  </a:ext>
                </a:extLst>
              </p:cNvPr>
              <p:cNvSpPr/>
              <p:nvPr/>
            </p:nvSpPr>
            <p:spPr>
              <a:xfrm>
                <a:off x="5830775" y="4004425"/>
                <a:ext cx="724280"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188" name="Group 187">
                <a:extLst>
                  <a:ext uri="{FF2B5EF4-FFF2-40B4-BE49-F238E27FC236}">
                    <a16:creationId xmlns:a16="http://schemas.microsoft.com/office/drawing/2014/main" id="{B1C520D4-9F64-4BDD-A41D-DE14F0B2CAD0}"/>
                  </a:ext>
                </a:extLst>
              </p:cNvPr>
              <p:cNvGrpSpPr/>
              <p:nvPr/>
            </p:nvGrpSpPr>
            <p:grpSpPr>
              <a:xfrm>
                <a:off x="5933397" y="4076339"/>
                <a:ext cx="523527" cy="406751"/>
                <a:chOff x="8057075" y="4150358"/>
                <a:chExt cx="633412" cy="492125"/>
              </a:xfrm>
            </p:grpSpPr>
            <p:sp>
              <p:nvSpPr>
                <p:cNvPr id="189" name="Freeform 48">
                  <a:extLst>
                    <a:ext uri="{FF2B5EF4-FFF2-40B4-BE49-F238E27FC236}">
                      <a16:creationId xmlns:a16="http://schemas.microsoft.com/office/drawing/2014/main" id="{E4182E81-47A5-4511-8C1C-78F6DEB4B7A0}"/>
                    </a:ext>
                  </a:extLst>
                </p:cNvPr>
                <p:cNvSpPr>
                  <a:spLocks noChangeArrowheads="1"/>
                </p:cNvSpPr>
                <p:nvPr/>
              </p:nvSpPr>
              <p:spPr bwMode="auto">
                <a:xfrm>
                  <a:off x="8057075" y="4150358"/>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0" name="Freeform 49">
                  <a:extLst>
                    <a:ext uri="{FF2B5EF4-FFF2-40B4-BE49-F238E27FC236}">
                      <a16:creationId xmlns:a16="http://schemas.microsoft.com/office/drawing/2014/main" id="{7CE4CDC6-E839-4269-9374-AA6439F6FD83}"/>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1" name="Freeform 50">
                  <a:extLst>
                    <a:ext uri="{FF2B5EF4-FFF2-40B4-BE49-F238E27FC236}">
                      <a16:creationId xmlns:a16="http://schemas.microsoft.com/office/drawing/2014/main" id="{ABFBDE9B-8FB6-4121-9B2A-2A2A78EFFA92}"/>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2" name="Freeform 51">
                  <a:extLst>
                    <a:ext uri="{FF2B5EF4-FFF2-40B4-BE49-F238E27FC236}">
                      <a16:creationId xmlns:a16="http://schemas.microsoft.com/office/drawing/2014/main" id="{451BD29F-895C-4786-8343-4FD80712E468}"/>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3" name="Freeform 52">
                  <a:extLst>
                    <a:ext uri="{FF2B5EF4-FFF2-40B4-BE49-F238E27FC236}">
                      <a16:creationId xmlns:a16="http://schemas.microsoft.com/office/drawing/2014/main" id="{5DF7416B-9697-4830-8CA2-975A3BE69758}"/>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4" name="Freeform 53">
                  <a:extLst>
                    <a:ext uri="{FF2B5EF4-FFF2-40B4-BE49-F238E27FC236}">
                      <a16:creationId xmlns:a16="http://schemas.microsoft.com/office/drawing/2014/main" id="{EFFC1FBA-1FD1-4955-A4E2-516EEB659370}"/>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5" name="Freeform 54">
                  <a:extLst>
                    <a:ext uri="{FF2B5EF4-FFF2-40B4-BE49-F238E27FC236}">
                      <a16:creationId xmlns:a16="http://schemas.microsoft.com/office/drawing/2014/main" id="{022DAB6B-AF49-44D1-B02E-A0191F260362}"/>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6" name="Freeform 55">
                  <a:extLst>
                    <a:ext uri="{FF2B5EF4-FFF2-40B4-BE49-F238E27FC236}">
                      <a16:creationId xmlns:a16="http://schemas.microsoft.com/office/drawing/2014/main" id="{E2E3FA51-2B0E-4278-9CF9-A7AAB7FEFB7F}"/>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186" name="Rectangle 185">
              <a:extLst>
                <a:ext uri="{FF2B5EF4-FFF2-40B4-BE49-F238E27FC236}">
                  <a16:creationId xmlns:a16="http://schemas.microsoft.com/office/drawing/2014/main" id="{8F179799-4320-4957-BE5C-918D9FB22249}"/>
                </a:ext>
              </a:extLst>
            </p:cNvPr>
            <p:cNvSpPr/>
            <p:nvPr/>
          </p:nvSpPr>
          <p:spPr>
            <a:xfrm>
              <a:off x="10565918" y="2106903"/>
              <a:ext cx="805942" cy="369332"/>
            </a:xfrm>
            <a:prstGeom prst="rect">
              <a:avLst/>
            </a:prstGeom>
          </p:spPr>
          <p:txBody>
            <a:bodyPr wrap="square">
              <a:spAutoFit/>
            </a:bodyPr>
            <a:lstStyle/>
            <a:p>
              <a:pPr algn="ctr"/>
              <a:r>
                <a:rPr lang="en-US" sz="600" b="1">
                  <a:latin typeface="Arial" charset="0"/>
                  <a:ea typeface="Arial" charset="0"/>
                  <a:cs typeface="Arial" charset="0"/>
                </a:rPr>
                <a:t>Telemetry/</a:t>
              </a:r>
              <a:br>
                <a:rPr lang="en-US" sz="600" b="1">
                  <a:latin typeface="Arial" charset="0"/>
                  <a:ea typeface="Arial" charset="0"/>
                  <a:cs typeface="Arial" charset="0"/>
                </a:rPr>
              </a:br>
              <a:r>
                <a:rPr lang="en-US" sz="600" b="1">
                  <a:latin typeface="Arial" charset="0"/>
                  <a:ea typeface="Arial" charset="0"/>
                  <a:cs typeface="Arial" charset="0"/>
                </a:rPr>
                <a:t>Monitoring</a:t>
              </a:r>
            </a:p>
          </p:txBody>
        </p:sp>
      </p:grpSp>
      <p:grpSp>
        <p:nvGrpSpPr>
          <p:cNvPr id="197" name="Group 196">
            <a:extLst>
              <a:ext uri="{FF2B5EF4-FFF2-40B4-BE49-F238E27FC236}">
                <a16:creationId xmlns:a16="http://schemas.microsoft.com/office/drawing/2014/main" id="{267ECBB4-E7BF-4551-AAB4-3BEFA85B9401}"/>
              </a:ext>
            </a:extLst>
          </p:cNvPr>
          <p:cNvGrpSpPr/>
          <p:nvPr/>
        </p:nvGrpSpPr>
        <p:grpSpPr>
          <a:xfrm>
            <a:off x="1289898" y="531039"/>
            <a:ext cx="604457" cy="818663"/>
            <a:chOff x="7676309" y="2584867"/>
            <a:chExt cx="805942" cy="1091551"/>
          </a:xfrm>
        </p:grpSpPr>
        <p:grpSp>
          <p:nvGrpSpPr>
            <p:cNvPr id="198" name="Group 197">
              <a:extLst>
                <a:ext uri="{FF2B5EF4-FFF2-40B4-BE49-F238E27FC236}">
                  <a16:creationId xmlns:a16="http://schemas.microsoft.com/office/drawing/2014/main" id="{6FD62FEB-3032-41C0-8451-C25FEA9A9757}"/>
                </a:ext>
              </a:extLst>
            </p:cNvPr>
            <p:cNvGrpSpPr/>
            <p:nvPr/>
          </p:nvGrpSpPr>
          <p:grpSpPr>
            <a:xfrm>
              <a:off x="7730803" y="2584867"/>
              <a:ext cx="677701" cy="695030"/>
              <a:chOff x="7053326" y="4004425"/>
              <a:chExt cx="606942" cy="622462"/>
            </a:xfrm>
          </p:grpSpPr>
          <p:sp>
            <p:nvSpPr>
              <p:cNvPr id="200" name="Rectangle 199">
                <a:extLst>
                  <a:ext uri="{FF2B5EF4-FFF2-40B4-BE49-F238E27FC236}">
                    <a16:creationId xmlns:a16="http://schemas.microsoft.com/office/drawing/2014/main" id="{F8416982-E7FB-475D-9077-11D7021C7E38}"/>
                  </a:ext>
                </a:extLst>
              </p:cNvPr>
              <p:cNvSpPr/>
              <p:nvPr/>
            </p:nvSpPr>
            <p:spPr>
              <a:xfrm>
                <a:off x="7053326" y="4004425"/>
                <a:ext cx="606942" cy="6224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201" name="Group 200">
                <a:extLst>
                  <a:ext uri="{FF2B5EF4-FFF2-40B4-BE49-F238E27FC236}">
                    <a16:creationId xmlns:a16="http://schemas.microsoft.com/office/drawing/2014/main" id="{678D81B6-671E-41D5-8425-5ECD15F54EEC}"/>
                  </a:ext>
                </a:extLst>
              </p:cNvPr>
              <p:cNvGrpSpPr/>
              <p:nvPr/>
            </p:nvGrpSpPr>
            <p:grpSpPr>
              <a:xfrm>
                <a:off x="7163032" y="4055780"/>
                <a:ext cx="363451" cy="527464"/>
                <a:chOff x="9231825" y="4077333"/>
                <a:chExt cx="439737" cy="638175"/>
              </a:xfrm>
            </p:grpSpPr>
            <p:sp>
              <p:nvSpPr>
                <p:cNvPr id="202" name="Freeform 40">
                  <a:extLst>
                    <a:ext uri="{FF2B5EF4-FFF2-40B4-BE49-F238E27FC236}">
                      <a16:creationId xmlns:a16="http://schemas.microsoft.com/office/drawing/2014/main" id="{E69097AF-8160-41B3-AE12-2B55C1CAA58E}"/>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03" name="Freeform 41">
                  <a:extLst>
                    <a:ext uri="{FF2B5EF4-FFF2-40B4-BE49-F238E27FC236}">
                      <a16:creationId xmlns:a16="http://schemas.microsoft.com/office/drawing/2014/main" id="{1A4FF748-9052-4147-A392-28ECD01427FC}"/>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04" name="Freeform 42">
                  <a:extLst>
                    <a:ext uri="{FF2B5EF4-FFF2-40B4-BE49-F238E27FC236}">
                      <a16:creationId xmlns:a16="http://schemas.microsoft.com/office/drawing/2014/main" id="{63CF6AAE-D233-4BBF-B031-452D5646A89A}"/>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05" name="Freeform 43">
                  <a:extLst>
                    <a:ext uri="{FF2B5EF4-FFF2-40B4-BE49-F238E27FC236}">
                      <a16:creationId xmlns:a16="http://schemas.microsoft.com/office/drawing/2014/main" id="{314C1D1C-D58A-4D06-AF61-4E33510C2D8A}"/>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06" name="Freeform 44">
                  <a:extLst>
                    <a:ext uri="{FF2B5EF4-FFF2-40B4-BE49-F238E27FC236}">
                      <a16:creationId xmlns:a16="http://schemas.microsoft.com/office/drawing/2014/main" id="{A1E9C65D-BEDE-498B-B432-0E6AEC6CC98F}"/>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199" name="Rectangle 198">
              <a:extLst>
                <a:ext uri="{FF2B5EF4-FFF2-40B4-BE49-F238E27FC236}">
                  <a16:creationId xmlns:a16="http://schemas.microsoft.com/office/drawing/2014/main" id="{91682514-BEC1-4E93-8F3A-151E7555BA3C}"/>
                </a:ext>
              </a:extLst>
            </p:cNvPr>
            <p:cNvSpPr/>
            <p:nvPr/>
          </p:nvSpPr>
          <p:spPr>
            <a:xfrm>
              <a:off x="7676309" y="3307086"/>
              <a:ext cx="805942" cy="369332"/>
            </a:xfrm>
            <a:prstGeom prst="rect">
              <a:avLst/>
            </a:prstGeom>
          </p:spPr>
          <p:txBody>
            <a:bodyPr wrap="square">
              <a:spAutoFit/>
            </a:bodyPr>
            <a:lstStyle/>
            <a:p>
              <a:pPr algn="ctr"/>
              <a:r>
                <a:rPr lang="en-US" sz="600" b="1" err="1">
                  <a:latin typeface="Arial" charset="0"/>
                  <a:ea typeface="Arial" charset="0"/>
                  <a:cs typeface="Arial" charset="0"/>
                </a:rPr>
                <a:t>Healthcheck</a:t>
              </a:r>
              <a:endParaRPr lang="en-US" sz="600" b="1">
                <a:latin typeface="Arial" charset="0"/>
                <a:ea typeface="Arial" charset="0"/>
                <a:cs typeface="Arial" charset="0"/>
              </a:endParaRPr>
            </a:p>
          </p:txBody>
        </p:sp>
      </p:grpSp>
      <p:grpSp>
        <p:nvGrpSpPr>
          <p:cNvPr id="207" name="Group 206">
            <a:extLst>
              <a:ext uri="{FF2B5EF4-FFF2-40B4-BE49-F238E27FC236}">
                <a16:creationId xmlns:a16="http://schemas.microsoft.com/office/drawing/2014/main" id="{EF178B65-1FE1-4578-A716-C70BC0051869}"/>
              </a:ext>
            </a:extLst>
          </p:cNvPr>
          <p:cNvGrpSpPr/>
          <p:nvPr/>
        </p:nvGrpSpPr>
        <p:grpSpPr>
          <a:xfrm>
            <a:off x="3230051" y="3653716"/>
            <a:ext cx="604457" cy="725102"/>
            <a:chOff x="1526247" y="1468849"/>
            <a:chExt cx="805942" cy="966803"/>
          </a:xfrm>
        </p:grpSpPr>
        <p:grpSp>
          <p:nvGrpSpPr>
            <p:cNvPr id="208" name="Group 207">
              <a:extLst>
                <a:ext uri="{FF2B5EF4-FFF2-40B4-BE49-F238E27FC236}">
                  <a16:creationId xmlns:a16="http://schemas.microsoft.com/office/drawing/2014/main" id="{8F68DEC5-5059-42C8-AA7F-75158CE90F3D}"/>
                </a:ext>
              </a:extLst>
            </p:cNvPr>
            <p:cNvGrpSpPr/>
            <p:nvPr/>
          </p:nvGrpSpPr>
          <p:grpSpPr>
            <a:xfrm>
              <a:off x="1646655" y="1468849"/>
              <a:ext cx="582945" cy="635162"/>
              <a:chOff x="1646655" y="1758788"/>
              <a:chExt cx="582945" cy="635162"/>
            </a:xfrm>
          </p:grpSpPr>
          <p:sp>
            <p:nvSpPr>
              <p:cNvPr id="210" name="Rectangle 209">
                <a:extLst>
                  <a:ext uri="{FF2B5EF4-FFF2-40B4-BE49-F238E27FC236}">
                    <a16:creationId xmlns:a16="http://schemas.microsoft.com/office/drawing/2014/main" id="{43023AB7-87A6-4DF6-9146-D74994C6CE59}"/>
                  </a:ext>
                </a:extLst>
              </p:cNvPr>
              <p:cNvSpPr/>
              <p:nvPr/>
            </p:nvSpPr>
            <p:spPr>
              <a:xfrm>
                <a:off x="1646655"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211" name="Group 210">
                <a:extLst>
                  <a:ext uri="{FF2B5EF4-FFF2-40B4-BE49-F238E27FC236}">
                    <a16:creationId xmlns:a16="http://schemas.microsoft.com/office/drawing/2014/main" id="{0B9F9538-C93D-43BA-ABBE-C7B277BF58B2}"/>
                  </a:ext>
                </a:extLst>
              </p:cNvPr>
              <p:cNvGrpSpPr/>
              <p:nvPr/>
            </p:nvGrpSpPr>
            <p:grpSpPr>
              <a:xfrm>
                <a:off x="1718951" y="1844467"/>
                <a:ext cx="426429" cy="464480"/>
                <a:chOff x="3690938" y="2987675"/>
                <a:chExt cx="515937" cy="561975"/>
              </a:xfrm>
            </p:grpSpPr>
            <p:sp>
              <p:nvSpPr>
                <p:cNvPr id="212" name="Freeform 70">
                  <a:extLst>
                    <a:ext uri="{FF2B5EF4-FFF2-40B4-BE49-F238E27FC236}">
                      <a16:creationId xmlns:a16="http://schemas.microsoft.com/office/drawing/2014/main" id="{759D8C20-E5BB-4A00-970C-FE025F0EB0FE}"/>
                    </a:ext>
                  </a:extLst>
                </p:cNvPr>
                <p:cNvSpPr>
                  <a:spLocks noChangeArrowheads="1"/>
                </p:cNvSpPr>
                <p:nvPr/>
              </p:nvSpPr>
              <p:spPr bwMode="auto">
                <a:xfrm>
                  <a:off x="4062413" y="3379788"/>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13" name="Freeform 71">
                  <a:extLst>
                    <a:ext uri="{FF2B5EF4-FFF2-40B4-BE49-F238E27FC236}">
                      <a16:creationId xmlns:a16="http://schemas.microsoft.com/office/drawing/2014/main" id="{7EC5C188-2467-4763-98A7-CBEC2240B040}"/>
                    </a:ext>
                  </a:extLst>
                </p:cNvPr>
                <p:cNvSpPr>
                  <a:spLocks noChangeArrowheads="1"/>
                </p:cNvSpPr>
                <p:nvPr/>
              </p:nvSpPr>
              <p:spPr bwMode="auto">
                <a:xfrm>
                  <a:off x="3690938" y="2987675"/>
                  <a:ext cx="515937" cy="561975"/>
                </a:xfrm>
                <a:custGeom>
                  <a:avLst/>
                  <a:gdLst>
                    <a:gd name="T0" fmla="*/ 78 w 1432"/>
                    <a:gd name="T1" fmla="*/ 0 h 1563"/>
                    <a:gd name="T2" fmla="*/ 0 w 1432"/>
                    <a:gd name="T3" fmla="*/ 1484 h 1563"/>
                    <a:gd name="T4" fmla="*/ 1350 w 1432"/>
                    <a:gd name="T5" fmla="*/ 1562 h 1563"/>
                    <a:gd name="T6" fmla="*/ 1429 w 1432"/>
                    <a:gd name="T7" fmla="*/ 79 h 1563"/>
                    <a:gd name="T8" fmla="*/ 569 w 1432"/>
                    <a:gd name="T9" fmla="*/ 412 h 1563"/>
                    <a:gd name="T10" fmla="*/ 569 w 1432"/>
                    <a:gd name="T11" fmla="*/ 317 h 1563"/>
                    <a:gd name="T12" fmla="*/ 828 w 1432"/>
                    <a:gd name="T13" fmla="*/ 283 h 1563"/>
                    <a:gd name="T14" fmla="*/ 862 w 1432"/>
                    <a:gd name="T15" fmla="*/ 401 h 1563"/>
                    <a:gd name="T16" fmla="*/ 862 w 1432"/>
                    <a:gd name="T17" fmla="*/ 545 h 1563"/>
                    <a:gd name="T18" fmla="*/ 603 w 1432"/>
                    <a:gd name="T19" fmla="*/ 579 h 1563"/>
                    <a:gd name="T20" fmla="*/ 569 w 1432"/>
                    <a:gd name="T21" fmla="*/ 412 h 1563"/>
                    <a:gd name="T22" fmla="*/ 569 w 1432"/>
                    <a:gd name="T23" fmla="*/ 755 h 1563"/>
                    <a:gd name="T24" fmla="*/ 603 w 1432"/>
                    <a:gd name="T25" fmla="*/ 637 h 1563"/>
                    <a:gd name="T26" fmla="*/ 862 w 1432"/>
                    <a:gd name="T27" fmla="*/ 671 h 1563"/>
                    <a:gd name="T28" fmla="*/ 862 w 1432"/>
                    <a:gd name="T29" fmla="*/ 765 h 1563"/>
                    <a:gd name="T30" fmla="*/ 828 w 1432"/>
                    <a:gd name="T31" fmla="*/ 933 h 1563"/>
                    <a:gd name="T32" fmla="*/ 569 w 1432"/>
                    <a:gd name="T33" fmla="*/ 899 h 1563"/>
                    <a:gd name="T34" fmla="*/ 225 w 1432"/>
                    <a:gd name="T35" fmla="*/ 412 h 1563"/>
                    <a:gd name="T36" fmla="*/ 225 w 1432"/>
                    <a:gd name="T37" fmla="*/ 317 h 1563"/>
                    <a:gd name="T38" fmla="*/ 485 w 1432"/>
                    <a:gd name="T39" fmla="*/ 283 h 1563"/>
                    <a:gd name="T40" fmla="*/ 519 w 1432"/>
                    <a:gd name="T41" fmla="*/ 401 h 1563"/>
                    <a:gd name="T42" fmla="*/ 519 w 1432"/>
                    <a:gd name="T43" fmla="*/ 545 h 1563"/>
                    <a:gd name="T44" fmla="*/ 259 w 1432"/>
                    <a:gd name="T45" fmla="*/ 579 h 1563"/>
                    <a:gd name="T46" fmla="*/ 225 w 1432"/>
                    <a:gd name="T47" fmla="*/ 412 h 1563"/>
                    <a:gd name="T48" fmla="*/ 225 w 1432"/>
                    <a:gd name="T49" fmla="*/ 755 h 1563"/>
                    <a:gd name="T50" fmla="*/ 259 w 1432"/>
                    <a:gd name="T51" fmla="*/ 637 h 1563"/>
                    <a:gd name="T52" fmla="*/ 519 w 1432"/>
                    <a:gd name="T53" fmla="*/ 671 h 1563"/>
                    <a:gd name="T54" fmla="*/ 519 w 1432"/>
                    <a:gd name="T55" fmla="*/ 765 h 1563"/>
                    <a:gd name="T56" fmla="*/ 485 w 1432"/>
                    <a:gd name="T57" fmla="*/ 933 h 1563"/>
                    <a:gd name="T58" fmla="*/ 225 w 1432"/>
                    <a:gd name="T59" fmla="*/ 899 h 1563"/>
                    <a:gd name="T60" fmla="*/ 1158 w 1432"/>
                    <a:gd name="T61" fmla="*/ 1282 h 1563"/>
                    <a:gd name="T62" fmla="*/ 225 w 1432"/>
                    <a:gd name="T63" fmla="*/ 1237 h 1563"/>
                    <a:gd name="T64" fmla="*/ 1203 w 1432"/>
                    <a:gd name="T65" fmla="*/ 991 h 1563"/>
                    <a:gd name="T66" fmla="*/ 1158 w 1432"/>
                    <a:gd name="T67" fmla="*/ 1282 h 1563"/>
                    <a:gd name="T68" fmla="*/ 1203 w 1432"/>
                    <a:gd name="T69" fmla="*/ 765 h 1563"/>
                    <a:gd name="T70" fmla="*/ 1169 w 1432"/>
                    <a:gd name="T71" fmla="*/ 933 h 1563"/>
                    <a:gd name="T72" fmla="*/ 909 w 1432"/>
                    <a:gd name="T73" fmla="*/ 899 h 1563"/>
                    <a:gd name="T74" fmla="*/ 909 w 1432"/>
                    <a:gd name="T75" fmla="*/ 755 h 1563"/>
                    <a:gd name="T76" fmla="*/ 944 w 1432"/>
                    <a:gd name="T77" fmla="*/ 637 h 1563"/>
                    <a:gd name="T78" fmla="*/ 1203 w 1432"/>
                    <a:gd name="T79" fmla="*/ 671 h 1563"/>
                    <a:gd name="T80" fmla="*/ 1203 w 1432"/>
                    <a:gd name="T81" fmla="*/ 401 h 1563"/>
                    <a:gd name="T82" fmla="*/ 1203 w 1432"/>
                    <a:gd name="T83" fmla="*/ 545 h 1563"/>
                    <a:gd name="T84" fmla="*/ 944 w 1432"/>
                    <a:gd name="T85" fmla="*/ 579 h 1563"/>
                    <a:gd name="T86" fmla="*/ 909 w 1432"/>
                    <a:gd name="T87" fmla="*/ 412 h 1563"/>
                    <a:gd name="T88" fmla="*/ 909 w 1432"/>
                    <a:gd name="T89" fmla="*/ 317 h 1563"/>
                    <a:gd name="T90" fmla="*/ 1169 w 1432"/>
                    <a:gd name="T91" fmla="*/ 283 h 1563"/>
                    <a:gd name="T92" fmla="*/ 1203 w 1432"/>
                    <a:gd name="T93"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2" h="1563">
                      <a:moveTo>
                        <a:pt x="1350" y="0"/>
                      </a:moveTo>
                      <a:lnTo>
                        <a:pt x="78" y="0"/>
                      </a:lnTo>
                      <a:cubicBezTo>
                        <a:pt x="34" y="0"/>
                        <a:pt x="0" y="34"/>
                        <a:pt x="0" y="79"/>
                      </a:cubicBezTo>
                      <a:lnTo>
                        <a:pt x="0" y="1484"/>
                      </a:lnTo>
                      <a:cubicBezTo>
                        <a:pt x="0" y="1528"/>
                        <a:pt x="36" y="1562"/>
                        <a:pt x="78" y="1562"/>
                      </a:cubicBezTo>
                      <a:lnTo>
                        <a:pt x="1350" y="1562"/>
                      </a:lnTo>
                      <a:cubicBezTo>
                        <a:pt x="1394" y="1562"/>
                        <a:pt x="1429" y="1528"/>
                        <a:pt x="1429" y="1484"/>
                      </a:cubicBezTo>
                      <a:lnTo>
                        <a:pt x="1429" y="79"/>
                      </a:lnTo>
                      <a:cubicBezTo>
                        <a:pt x="1431" y="37"/>
                        <a:pt x="1394" y="0"/>
                        <a:pt x="1350" y="0"/>
                      </a:cubicBezTo>
                      <a:close/>
                      <a:moveTo>
                        <a:pt x="569" y="412"/>
                      </a:moveTo>
                      <a:lnTo>
                        <a:pt x="569" y="401"/>
                      </a:lnTo>
                      <a:lnTo>
                        <a:pt x="569" y="317"/>
                      </a:lnTo>
                      <a:cubicBezTo>
                        <a:pt x="569" y="299"/>
                        <a:pt x="584" y="283"/>
                        <a:pt x="603" y="283"/>
                      </a:cubicBezTo>
                      <a:lnTo>
                        <a:pt x="828" y="283"/>
                      </a:lnTo>
                      <a:cubicBezTo>
                        <a:pt x="847" y="283"/>
                        <a:pt x="862" y="299"/>
                        <a:pt x="862" y="317"/>
                      </a:cubicBezTo>
                      <a:lnTo>
                        <a:pt x="862" y="401"/>
                      </a:lnTo>
                      <a:lnTo>
                        <a:pt x="862" y="412"/>
                      </a:lnTo>
                      <a:lnTo>
                        <a:pt x="862" y="545"/>
                      </a:lnTo>
                      <a:cubicBezTo>
                        <a:pt x="862" y="564"/>
                        <a:pt x="847" y="579"/>
                        <a:pt x="828" y="579"/>
                      </a:cubicBezTo>
                      <a:lnTo>
                        <a:pt x="603" y="579"/>
                      </a:lnTo>
                      <a:cubicBezTo>
                        <a:pt x="584" y="579"/>
                        <a:pt x="569" y="564"/>
                        <a:pt x="569" y="545"/>
                      </a:cubicBezTo>
                      <a:lnTo>
                        <a:pt x="569" y="412"/>
                      </a:lnTo>
                      <a:close/>
                      <a:moveTo>
                        <a:pt x="569" y="765"/>
                      </a:moveTo>
                      <a:lnTo>
                        <a:pt x="569" y="755"/>
                      </a:lnTo>
                      <a:lnTo>
                        <a:pt x="569" y="671"/>
                      </a:lnTo>
                      <a:cubicBezTo>
                        <a:pt x="569" y="653"/>
                        <a:pt x="584" y="637"/>
                        <a:pt x="603" y="637"/>
                      </a:cubicBezTo>
                      <a:lnTo>
                        <a:pt x="828" y="637"/>
                      </a:lnTo>
                      <a:cubicBezTo>
                        <a:pt x="847" y="637"/>
                        <a:pt x="862" y="653"/>
                        <a:pt x="862" y="671"/>
                      </a:cubicBezTo>
                      <a:lnTo>
                        <a:pt x="862" y="755"/>
                      </a:lnTo>
                      <a:lnTo>
                        <a:pt x="862" y="765"/>
                      </a:lnTo>
                      <a:lnTo>
                        <a:pt x="862" y="899"/>
                      </a:lnTo>
                      <a:cubicBezTo>
                        <a:pt x="862" y="918"/>
                        <a:pt x="847" y="933"/>
                        <a:pt x="828" y="933"/>
                      </a:cubicBezTo>
                      <a:lnTo>
                        <a:pt x="603" y="933"/>
                      </a:lnTo>
                      <a:cubicBezTo>
                        <a:pt x="584" y="933"/>
                        <a:pt x="569" y="918"/>
                        <a:pt x="569" y="899"/>
                      </a:cubicBezTo>
                      <a:lnTo>
                        <a:pt x="569" y="765"/>
                      </a:lnTo>
                      <a:close/>
                      <a:moveTo>
                        <a:pt x="225" y="412"/>
                      </a:moveTo>
                      <a:lnTo>
                        <a:pt x="225" y="401"/>
                      </a:lnTo>
                      <a:lnTo>
                        <a:pt x="225" y="317"/>
                      </a:lnTo>
                      <a:cubicBezTo>
                        <a:pt x="225" y="299"/>
                        <a:pt x="241" y="283"/>
                        <a:pt x="259" y="283"/>
                      </a:cubicBezTo>
                      <a:lnTo>
                        <a:pt x="485" y="283"/>
                      </a:lnTo>
                      <a:cubicBezTo>
                        <a:pt x="503" y="283"/>
                        <a:pt x="519" y="299"/>
                        <a:pt x="519" y="317"/>
                      </a:cubicBezTo>
                      <a:lnTo>
                        <a:pt x="519" y="401"/>
                      </a:lnTo>
                      <a:lnTo>
                        <a:pt x="519" y="412"/>
                      </a:lnTo>
                      <a:lnTo>
                        <a:pt x="519" y="545"/>
                      </a:lnTo>
                      <a:cubicBezTo>
                        <a:pt x="519" y="564"/>
                        <a:pt x="503" y="579"/>
                        <a:pt x="485" y="579"/>
                      </a:cubicBezTo>
                      <a:lnTo>
                        <a:pt x="259" y="579"/>
                      </a:lnTo>
                      <a:cubicBezTo>
                        <a:pt x="241" y="579"/>
                        <a:pt x="225" y="564"/>
                        <a:pt x="225" y="545"/>
                      </a:cubicBezTo>
                      <a:lnTo>
                        <a:pt x="225" y="412"/>
                      </a:lnTo>
                      <a:close/>
                      <a:moveTo>
                        <a:pt x="225" y="765"/>
                      </a:moveTo>
                      <a:lnTo>
                        <a:pt x="225" y="755"/>
                      </a:lnTo>
                      <a:lnTo>
                        <a:pt x="225" y="671"/>
                      </a:lnTo>
                      <a:cubicBezTo>
                        <a:pt x="225" y="653"/>
                        <a:pt x="241" y="637"/>
                        <a:pt x="259" y="637"/>
                      </a:cubicBezTo>
                      <a:lnTo>
                        <a:pt x="485" y="637"/>
                      </a:lnTo>
                      <a:cubicBezTo>
                        <a:pt x="503" y="637"/>
                        <a:pt x="519" y="653"/>
                        <a:pt x="519" y="671"/>
                      </a:cubicBezTo>
                      <a:lnTo>
                        <a:pt x="519" y="755"/>
                      </a:lnTo>
                      <a:lnTo>
                        <a:pt x="519" y="765"/>
                      </a:lnTo>
                      <a:lnTo>
                        <a:pt x="519" y="899"/>
                      </a:lnTo>
                      <a:cubicBezTo>
                        <a:pt x="519" y="918"/>
                        <a:pt x="503" y="933"/>
                        <a:pt x="485" y="933"/>
                      </a:cubicBezTo>
                      <a:lnTo>
                        <a:pt x="259" y="933"/>
                      </a:lnTo>
                      <a:cubicBezTo>
                        <a:pt x="241" y="933"/>
                        <a:pt x="225" y="918"/>
                        <a:pt x="225" y="899"/>
                      </a:cubicBezTo>
                      <a:lnTo>
                        <a:pt x="225" y="765"/>
                      </a:lnTo>
                      <a:close/>
                      <a:moveTo>
                        <a:pt x="1158" y="1282"/>
                      </a:moveTo>
                      <a:lnTo>
                        <a:pt x="270" y="1282"/>
                      </a:lnTo>
                      <a:cubicBezTo>
                        <a:pt x="246" y="1282"/>
                        <a:pt x="225" y="1261"/>
                        <a:pt x="225" y="1237"/>
                      </a:cubicBezTo>
                      <a:lnTo>
                        <a:pt x="225" y="991"/>
                      </a:lnTo>
                      <a:lnTo>
                        <a:pt x="1203" y="991"/>
                      </a:lnTo>
                      <a:lnTo>
                        <a:pt x="1203" y="1237"/>
                      </a:lnTo>
                      <a:cubicBezTo>
                        <a:pt x="1203" y="1261"/>
                        <a:pt x="1182" y="1282"/>
                        <a:pt x="1158" y="1282"/>
                      </a:cubicBezTo>
                      <a:close/>
                      <a:moveTo>
                        <a:pt x="1203" y="755"/>
                      </a:moveTo>
                      <a:lnTo>
                        <a:pt x="1203" y="765"/>
                      </a:lnTo>
                      <a:lnTo>
                        <a:pt x="1203" y="899"/>
                      </a:lnTo>
                      <a:cubicBezTo>
                        <a:pt x="1203" y="918"/>
                        <a:pt x="1187" y="933"/>
                        <a:pt x="1169" y="933"/>
                      </a:cubicBezTo>
                      <a:lnTo>
                        <a:pt x="944" y="933"/>
                      </a:lnTo>
                      <a:cubicBezTo>
                        <a:pt x="925" y="933"/>
                        <a:pt x="909" y="918"/>
                        <a:pt x="909" y="899"/>
                      </a:cubicBezTo>
                      <a:lnTo>
                        <a:pt x="909" y="765"/>
                      </a:lnTo>
                      <a:lnTo>
                        <a:pt x="909" y="755"/>
                      </a:lnTo>
                      <a:lnTo>
                        <a:pt x="909" y="671"/>
                      </a:lnTo>
                      <a:cubicBezTo>
                        <a:pt x="909" y="653"/>
                        <a:pt x="925" y="637"/>
                        <a:pt x="944" y="637"/>
                      </a:cubicBezTo>
                      <a:lnTo>
                        <a:pt x="1169" y="637"/>
                      </a:lnTo>
                      <a:cubicBezTo>
                        <a:pt x="1187" y="637"/>
                        <a:pt x="1203" y="653"/>
                        <a:pt x="1203" y="671"/>
                      </a:cubicBezTo>
                      <a:lnTo>
                        <a:pt x="1203" y="755"/>
                      </a:lnTo>
                      <a:close/>
                      <a:moveTo>
                        <a:pt x="1203" y="401"/>
                      </a:moveTo>
                      <a:lnTo>
                        <a:pt x="1203" y="412"/>
                      </a:lnTo>
                      <a:lnTo>
                        <a:pt x="1203" y="545"/>
                      </a:lnTo>
                      <a:cubicBezTo>
                        <a:pt x="1203" y="564"/>
                        <a:pt x="1187" y="579"/>
                        <a:pt x="1169" y="579"/>
                      </a:cubicBezTo>
                      <a:lnTo>
                        <a:pt x="944" y="579"/>
                      </a:lnTo>
                      <a:cubicBezTo>
                        <a:pt x="925" y="579"/>
                        <a:pt x="909" y="564"/>
                        <a:pt x="909" y="545"/>
                      </a:cubicBezTo>
                      <a:lnTo>
                        <a:pt x="909" y="412"/>
                      </a:lnTo>
                      <a:lnTo>
                        <a:pt x="909" y="401"/>
                      </a:lnTo>
                      <a:lnTo>
                        <a:pt x="909" y="317"/>
                      </a:lnTo>
                      <a:cubicBezTo>
                        <a:pt x="909" y="299"/>
                        <a:pt x="925" y="283"/>
                        <a:pt x="944" y="283"/>
                      </a:cubicBezTo>
                      <a:lnTo>
                        <a:pt x="1169" y="283"/>
                      </a:lnTo>
                      <a:cubicBezTo>
                        <a:pt x="1187" y="283"/>
                        <a:pt x="1203" y="299"/>
                        <a:pt x="1203" y="317"/>
                      </a:cubicBezTo>
                      <a:lnTo>
                        <a:pt x="1203" y="401"/>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209" name="Rectangle 208">
              <a:extLst>
                <a:ext uri="{FF2B5EF4-FFF2-40B4-BE49-F238E27FC236}">
                  <a16:creationId xmlns:a16="http://schemas.microsoft.com/office/drawing/2014/main" id="{0DC6DBBC-8897-467B-B56A-4842F572FDE2}"/>
                </a:ext>
              </a:extLst>
            </p:cNvPr>
            <p:cNvSpPr/>
            <p:nvPr/>
          </p:nvSpPr>
          <p:spPr>
            <a:xfrm>
              <a:off x="1526247" y="2066320"/>
              <a:ext cx="805942" cy="369332"/>
            </a:xfrm>
            <a:prstGeom prst="rect">
              <a:avLst/>
            </a:prstGeom>
          </p:spPr>
          <p:txBody>
            <a:bodyPr wrap="square">
              <a:spAutoFit/>
            </a:bodyPr>
            <a:lstStyle/>
            <a:p>
              <a:pPr algn="ctr"/>
              <a:r>
                <a:rPr lang="en-US" sz="600" b="1">
                  <a:latin typeface="Arial" charset="0"/>
                  <a:ea typeface="Arial" charset="0"/>
                  <a:cs typeface="Arial" charset="0"/>
                </a:rPr>
                <a:t>Virtual Machine</a:t>
              </a:r>
            </a:p>
          </p:txBody>
        </p:sp>
      </p:grpSp>
      <p:grpSp>
        <p:nvGrpSpPr>
          <p:cNvPr id="237" name="Group 236">
            <a:extLst>
              <a:ext uri="{FF2B5EF4-FFF2-40B4-BE49-F238E27FC236}">
                <a16:creationId xmlns:a16="http://schemas.microsoft.com/office/drawing/2014/main" id="{634EA494-5A01-4792-B1AA-1415D746E991}"/>
              </a:ext>
            </a:extLst>
          </p:cNvPr>
          <p:cNvGrpSpPr/>
          <p:nvPr/>
        </p:nvGrpSpPr>
        <p:grpSpPr>
          <a:xfrm>
            <a:off x="3908417" y="2478011"/>
            <a:ext cx="604457" cy="632769"/>
            <a:chOff x="2556672" y="1468849"/>
            <a:chExt cx="805942" cy="843692"/>
          </a:xfrm>
        </p:grpSpPr>
        <p:grpSp>
          <p:nvGrpSpPr>
            <p:cNvPr id="238" name="Group 237">
              <a:extLst>
                <a:ext uri="{FF2B5EF4-FFF2-40B4-BE49-F238E27FC236}">
                  <a16:creationId xmlns:a16="http://schemas.microsoft.com/office/drawing/2014/main" id="{56DBA6CD-CD3C-4BA1-8F8C-B5ACB074E792}"/>
                </a:ext>
              </a:extLst>
            </p:cNvPr>
            <p:cNvGrpSpPr/>
            <p:nvPr/>
          </p:nvGrpSpPr>
          <p:grpSpPr>
            <a:xfrm>
              <a:off x="2681212" y="1468849"/>
              <a:ext cx="582945" cy="635162"/>
              <a:chOff x="2681212" y="1758788"/>
              <a:chExt cx="582945" cy="635162"/>
            </a:xfrm>
          </p:grpSpPr>
          <p:sp>
            <p:nvSpPr>
              <p:cNvPr id="240" name="Rectangle 239">
                <a:extLst>
                  <a:ext uri="{FF2B5EF4-FFF2-40B4-BE49-F238E27FC236}">
                    <a16:creationId xmlns:a16="http://schemas.microsoft.com/office/drawing/2014/main" id="{0DE71D3C-0E2E-42AE-9CFB-05D74CA3ED2C}"/>
                  </a:ext>
                </a:extLst>
              </p:cNvPr>
              <p:cNvSpPr/>
              <p:nvPr/>
            </p:nvSpPr>
            <p:spPr>
              <a:xfrm>
                <a:off x="2681212"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241" name="Group 240">
                <a:extLst>
                  <a:ext uri="{FF2B5EF4-FFF2-40B4-BE49-F238E27FC236}">
                    <a16:creationId xmlns:a16="http://schemas.microsoft.com/office/drawing/2014/main" id="{C2E730DE-2BE3-4126-B0C7-DB490FD8A596}"/>
                  </a:ext>
                </a:extLst>
              </p:cNvPr>
              <p:cNvGrpSpPr/>
              <p:nvPr/>
            </p:nvGrpSpPr>
            <p:grpSpPr>
              <a:xfrm>
                <a:off x="2757314" y="1844483"/>
                <a:ext cx="426433" cy="464483"/>
                <a:chOff x="4752975" y="2987675"/>
                <a:chExt cx="515938" cy="561975"/>
              </a:xfrm>
            </p:grpSpPr>
            <p:sp>
              <p:nvSpPr>
                <p:cNvPr id="242" name="Freeform 72">
                  <a:extLst>
                    <a:ext uri="{FF2B5EF4-FFF2-40B4-BE49-F238E27FC236}">
                      <a16:creationId xmlns:a16="http://schemas.microsoft.com/office/drawing/2014/main" id="{A48289E1-BD34-4C15-A517-CC6539385766}"/>
                    </a:ext>
                  </a:extLst>
                </p:cNvPr>
                <p:cNvSpPr>
                  <a:spLocks noChangeArrowheads="1"/>
                </p:cNvSpPr>
                <p:nvPr/>
              </p:nvSpPr>
              <p:spPr bwMode="auto">
                <a:xfrm>
                  <a:off x="4752975" y="2987675"/>
                  <a:ext cx="515938" cy="561975"/>
                </a:xfrm>
                <a:custGeom>
                  <a:avLst/>
                  <a:gdLst>
                    <a:gd name="T0" fmla="*/ 79 w 1431"/>
                    <a:gd name="T1" fmla="*/ 0 h 1563"/>
                    <a:gd name="T2" fmla="*/ 0 w 1431"/>
                    <a:gd name="T3" fmla="*/ 1484 h 1563"/>
                    <a:gd name="T4" fmla="*/ 1349 w 1431"/>
                    <a:gd name="T5" fmla="*/ 1562 h 1563"/>
                    <a:gd name="T6" fmla="*/ 1428 w 1431"/>
                    <a:gd name="T7" fmla="*/ 79 h 1563"/>
                    <a:gd name="T8" fmla="*/ 226 w 1431"/>
                    <a:gd name="T9" fmla="*/ 412 h 1563"/>
                    <a:gd name="T10" fmla="*/ 226 w 1431"/>
                    <a:gd name="T11" fmla="*/ 317 h 1563"/>
                    <a:gd name="T12" fmla="*/ 653 w 1431"/>
                    <a:gd name="T13" fmla="*/ 283 h 1563"/>
                    <a:gd name="T14" fmla="*/ 687 w 1431"/>
                    <a:gd name="T15" fmla="*/ 401 h 1563"/>
                    <a:gd name="T16" fmla="*/ 687 w 1431"/>
                    <a:gd name="T17" fmla="*/ 545 h 1563"/>
                    <a:gd name="T18" fmla="*/ 260 w 1431"/>
                    <a:gd name="T19" fmla="*/ 579 h 1563"/>
                    <a:gd name="T20" fmla="*/ 226 w 1431"/>
                    <a:gd name="T21" fmla="*/ 412 h 1563"/>
                    <a:gd name="T22" fmla="*/ 226 w 1431"/>
                    <a:gd name="T23" fmla="*/ 752 h 1563"/>
                    <a:gd name="T24" fmla="*/ 260 w 1431"/>
                    <a:gd name="T25" fmla="*/ 634 h 1563"/>
                    <a:gd name="T26" fmla="*/ 687 w 1431"/>
                    <a:gd name="T27" fmla="*/ 668 h 1563"/>
                    <a:gd name="T28" fmla="*/ 687 w 1431"/>
                    <a:gd name="T29" fmla="*/ 763 h 1563"/>
                    <a:gd name="T30" fmla="*/ 653 w 1431"/>
                    <a:gd name="T31" fmla="*/ 931 h 1563"/>
                    <a:gd name="T32" fmla="*/ 226 w 1431"/>
                    <a:gd name="T33" fmla="*/ 897 h 1563"/>
                    <a:gd name="T34" fmla="*/ 1158 w 1431"/>
                    <a:gd name="T35" fmla="*/ 1282 h 1563"/>
                    <a:gd name="T36" fmla="*/ 226 w 1431"/>
                    <a:gd name="T37" fmla="*/ 1237 h 1563"/>
                    <a:gd name="T38" fmla="*/ 1202 w 1431"/>
                    <a:gd name="T39" fmla="*/ 991 h 1563"/>
                    <a:gd name="T40" fmla="*/ 1158 w 1431"/>
                    <a:gd name="T41" fmla="*/ 1282 h 1563"/>
                    <a:gd name="T42" fmla="*/ 1202 w 1431"/>
                    <a:gd name="T43" fmla="*/ 763 h 1563"/>
                    <a:gd name="T44" fmla="*/ 1168 w 1431"/>
                    <a:gd name="T45" fmla="*/ 931 h 1563"/>
                    <a:gd name="T46" fmla="*/ 741 w 1431"/>
                    <a:gd name="T47" fmla="*/ 897 h 1563"/>
                    <a:gd name="T48" fmla="*/ 741 w 1431"/>
                    <a:gd name="T49" fmla="*/ 752 h 1563"/>
                    <a:gd name="T50" fmla="*/ 775 w 1431"/>
                    <a:gd name="T51" fmla="*/ 634 h 1563"/>
                    <a:gd name="T52" fmla="*/ 1202 w 1431"/>
                    <a:gd name="T53" fmla="*/ 668 h 1563"/>
                    <a:gd name="T54" fmla="*/ 1202 w 1431"/>
                    <a:gd name="T55" fmla="*/ 401 h 1563"/>
                    <a:gd name="T56" fmla="*/ 1202 w 1431"/>
                    <a:gd name="T57" fmla="*/ 545 h 1563"/>
                    <a:gd name="T58" fmla="*/ 775 w 1431"/>
                    <a:gd name="T59" fmla="*/ 579 h 1563"/>
                    <a:gd name="T60" fmla="*/ 741 w 1431"/>
                    <a:gd name="T61" fmla="*/ 412 h 1563"/>
                    <a:gd name="T62" fmla="*/ 741 w 1431"/>
                    <a:gd name="T63" fmla="*/ 317 h 1563"/>
                    <a:gd name="T64" fmla="*/ 1168 w 1431"/>
                    <a:gd name="T65" fmla="*/ 283 h 1563"/>
                    <a:gd name="T66" fmla="*/ 1202 w 1431"/>
                    <a:gd name="T67"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1" h="1563">
                      <a:moveTo>
                        <a:pt x="1349" y="0"/>
                      </a:moveTo>
                      <a:lnTo>
                        <a:pt x="79" y="0"/>
                      </a:lnTo>
                      <a:cubicBezTo>
                        <a:pt x="34" y="0"/>
                        <a:pt x="0" y="34"/>
                        <a:pt x="0" y="79"/>
                      </a:cubicBezTo>
                      <a:lnTo>
                        <a:pt x="0" y="1484"/>
                      </a:lnTo>
                      <a:cubicBezTo>
                        <a:pt x="0" y="1528"/>
                        <a:pt x="34" y="1562"/>
                        <a:pt x="79" y="1562"/>
                      </a:cubicBezTo>
                      <a:lnTo>
                        <a:pt x="1349" y="1562"/>
                      </a:lnTo>
                      <a:cubicBezTo>
                        <a:pt x="1394" y="1562"/>
                        <a:pt x="1428" y="1528"/>
                        <a:pt x="1428" y="1484"/>
                      </a:cubicBezTo>
                      <a:lnTo>
                        <a:pt x="1428" y="79"/>
                      </a:lnTo>
                      <a:cubicBezTo>
                        <a:pt x="1430" y="37"/>
                        <a:pt x="1394" y="0"/>
                        <a:pt x="1349" y="0"/>
                      </a:cubicBezTo>
                      <a:close/>
                      <a:moveTo>
                        <a:pt x="226" y="412"/>
                      </a:moveTo>
                      <a:lnTo>
                        <a:pt x="226" y="401"/>
                      </a:lnTo>
                      <a:lnTo>
                        <a:pt x="226" y="317"/>
                      </a:lnTo>
                      <a:cubicBezTo>
                        <a:pt x="226" y="299"/>
                        <a:pt x="241" y="283"/>
                        <a:pt x="260" y="283"/>
                      </a:cubicBezTo>
                      <a:lnTo>
                        <a:pt x="653" y="283"/>
                      </a:lnTo>
                      <a:cubicBezTo>
                        <a:pt x="671" y="283"/>
                        <a:pt x="687" y="299"/>
                        <a:pt x="687" y="317"/>
                      </a:cubicBezTo>
                      <a:lnTo>
                        <a:pt x="687" y="401"/>
                      </a:lnTo>
                      <a:lnTo>
                        <a:pt x="687" y="412"/>
                      </a:lnTo>
                      <a:lnTo>
                        <a:pt x="687" y="545"/>
                      </a:lnTo>
                      <a:cubicBezTo>
                        <a:pt x="687" y="564"/>
                        <a:pt x="671" y="579"/>
                        <a:pt x="653" y="579"/>
                      </a:cubicBezTo>
                      <a:lnTo>
                        <a:pt x="260" y="579"/>
                      </a:lnTo>
                      <a:cubicBezTo>
                        <a:pt x="241" y="579"/>
                        <a:pt x="226" y="564"/>
                        <a:pt x="226" y="545"/>
                      </a:cubicBezTo>
                      <a:lnTo>
                        <a:pt x="226" y="412"/>
                      </a:lnTo>
                      <a:close/>
                      <a:moveTo>
                        <a:pt x="226" y="763"/>
                      </a:moveTo>
                      <a:lnTo>
                        <a:pt x="226" y="752"/>
                      </a:lnTo>
                      <a:lnTo>
                        <a:pt x="226" y="668"/>
                      </a:lnTo>
                      <a:cubicBezTo>
                        <a:pt x="226" y="650"/>
                        <a:pt x="241" y="634"/>
                        <a:pt x="260" y="634"/>
                      </a:cubicBezTo>
                      <a:lnTo>
                        <a:pt x="653" y="634"/>
                      </a:lnTo>
                      <a:cubicBezTo>
                        <a:pt x="671" y="634"/>
                        <a:pt x="687" y="650"/>
                        <a:pt x="687" y="668"/>
                      </a:cubicBezTo>
                      <a:lnTo>
                        <a:pt x="687" y="752"/>
                      </a:lnTo>
                      <a:lnTo>
                        <a:pt x="687" y="763"/>
                      </a:lnTo>
                      <a:lnTo>
                        <a:pt x="687" y="897"/>
                      </a:lnTo>
                      <a:cubicBezTo>
                        <a:pt x="687" y="915"/>
                        <a:pt x="671" y="931"/>
                        <a:pt x="653" y="931"/>
                      </a:cubicBezTo>
                      <a:lnTo>
                        <a:pt x="260" y="931"/>
                      </a:lnTo>
                      <a:cubicBezTo>
                        <a:pt x="241" y="931"/>
                        <a:pt x="226" y="915"/>
                        <a:pt x="226" y="897"/>
                      </a:cubicBezTo>
                      <a:lnTo>
                        <a:pt x="226" y="763"/>
                      </a:lnTo>
                      <a:close/>
                      <a:moveTo>
                        <a:pt x="1158" y="1282"/>
                      </a:moveTo>
                      <a:lnTo>
                        <a:pt x="270" y="1282"/>
                      </a:lnTo>
                      <a:cubicBezTo>
                        <a:pt x="246" y="1282"/>
                        <a:pt x="226" y="1261"/>
                        <a:pt x="226" y="1237"/>
                      </a:cubicBezTo>
                      <a:lnTo>
                        <a:pt x="226" y="991"/>
                      </a:lnTo>
                      <a:lnTo>
                        <a:pt x="1202" y="991"/>
                      </a:lnTo>
                      <a:lnTo>
                        <a:pt x="1202" y="1237"/>
                      </a:lnTo>
                      <a:cubicBezTo>
                        <a:pt x="1202" y="1261"/>
                        <a:pt x="1181" y="1282"/>
                        <a:pt x="1158" y="1282"/>
                      </a:cubicBezTo>
                      <a:close/>
                      <a:moveTo>
                        <a:pt x="1202" y="752"/>
                      </a:moveTo>
                      <a:lnTo>
                        <a:pt x="1202" y="763"/>
                      </a:lnTo>
                      <a:lnTo>
                        <a:pt x="1202" y="897"/>
                      </a:lnTo>
                      <a:cubicBezTo>
                        <a:pt x="1202" y="915"/>
                        <a:pt x="1187" y="931"/>
                        <a:pt x="1168" y="931"/>
                      </a:cubicBezTo>
                      <a:lnTo>
                        <a:pt x="775" y="931"/>
                      </a:lnTo>
                      <a:cubicBezTo>
                        <a:pt x="757" y="931"/>
                        <a:pt x="741" y="915"/>
                        <a:pt x="741" y="897"/>
                      </a:cubicBezTo>
                      <a:lnTo>
                        <a:pt x="741" y="763"/>
                      </a:lnTo>
                      <a:lnTo>
                        <a:pt x="741" y="752"/>
                      </a:lnTo>
                      <a:lnTo>
                        <a:pt x="741" y="668"/>
                      </a:lnTo>
                      <a:cubicBezTo>
                        <a:pt x="741" y="650"/>
                        <a:pt x="757" y="634"/>
                        <a:pt x="775" y="634"/>
                      </a:cubicBezTo>
                      <a:lnTo>
                        <a:pt x="1168" y="634"/>
                      </a:lnTo>
                      <a:cubicBezTo>
                        <a:pt x="1187" y="634"/>
                        <a:pt x="1202" y="650"/>
                        <a:pt x="1202" y="668"/>
                      </a:cubicBezTo>
                      <a:lnTo>
                        <a:pt x="1202" y="752"/>
                      </a:lnTo>
                      <a:close/>
                      <a:moveTo>
                        <a:pt x="1202" y="401"/>
                      </a:moveTo>
                      <a:lnTo>
                        <a:pt x="1202" y="412"/>
                      </a:lnTo>
                      <a:lnTo>
                        <a:pt x="1202" y="545"/>
                      </a:lnTo>
                      <a:cubicBezTo>
                        <a:pt x="1202" y="564"/>
                        <a:pt x="1187" y="579"/>
                        <a:pt x="1168" y="579"/>
                      </a:cubicBezTo>
                      <a:lnTo>
                        <a:pt x="775" y="579"/>
                      </a:lnTo>
                      <a:cubicBezTo>
                        <a:pt x="757" y="579"/>
                        <a:pt x="741" y="564"/>
                        <a:pt x="741" y="545"/>
                      </a:cubicBezTo>
                      <a:lnTo>
                        <a:pt x="741" y="412"/>
                      </a:lnTo>
                      <a:lnTo>
                        <a:pt x="741" y="401"/>
                      </a:lnTo>
                      <a:lnTo>
                        <a:pt x="741" y="317"/>
                      </a:lnTo>
                      <a:cubicBezTo>
                        <a:pt x="741" y="299"/>
                        <a:pt x="757" y="283"/>
                        <a:pt x="775" y="283"/>
                      </a:cubicBezTo>
                      <a:lnTo>
                        <a:pt x="1168" y="283"/>
                      </a:lnTo>
                      <a:cubicBezTo>
                        <a:pt x="1187" y="283"/>
                        <a:pt x="1202" y="299"/>
                        <a:pt x="1202" y="317"/>
                      </a:cubicBezTo>
                      <a:lnTo>
                        <a:pt x="1202" y="401"/>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3" name="Freeform 73">
                  <a:extLst>
                    <a:ext uri="{FF2B5EF4-FFF2-40B4-BE49-F238E27FC236}">
                      <a16:creationId xmlns:a16="http://schemas.microsoft.com/office/drawing/2014/main" id="{DB412869-FCB4-4634-B1BB-2D8656B6A42B}"/>
                    </a:ext>
                  </a:extLst>
                </p:cNvPr>
                <p:cNvSpPr>
                  <a:spLocks noChangeArrowheads="1"/>
                </p:cNvSpPr>
                <p:nvPr/>
              </p:nvSpPr>
              <p:spPr bwMode="auto">
                <a:xfrm>
                  <a:off x="5124450" y="3378200"/>
                  <a:ext cx="34925" cy="34925"/>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0"/>
                        <a:pt x="0" y="47"/>
                      </a:cubicBezTo>
                      <a:cubicBezTo>
                        <a:pt x="0" y="73"/>
                        <a:pt x="21" y="95"/>
                        <a:pt x="47" y="95"/>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4" name="Freeform 74">
                  <a:extLst>
                    <a:ext uri="{FF2B5EF4-FFF2-40B4-BE49-F238E27FC236}">
                      <a16:creationId xmlns:a16="http://schemas.microsoft.com/office/drawing/2014/main" id="{AC823035-EDEC-4BEF-B5DC-9AAC26BF819D}"/>
                    </a:ext>
                  </a:extLst>
                </p:cNvPr>
                <p:cNvSpPr>
                  <a:spLocks noChangeArrowheads="1"/>
                </p:cNvSpPr>
                <p:nvPr/>
              </p:nvSpPr>
              <p:spPr bwMode="auto">
                <a:xfrm>
                  <a:off x="4859338" y="3114675"/>
                  <a:ext cx="15875" cy="58738"/>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5" name="Freeform 75">
                  <a:extLst>
                    <a:ext uri="{FF2B5EF4-FFF2-40B4-BE49-F238E27FC236}">
                      <a16:creationId xmlns:a16="http://schemas.microsoft.com/office/drawing/2014/main" id="{F25F9CC1-80A6-4BC5-B9F0-7DB23ACA3F82}"/>
                    </a:ext>
                  </a:extLst>
                </p:cNvPr>
                <p:cNvSpPr>
                  <a:spLocks noChangeArrowheads="1"/>
                </p:cNvSpPr>
                <p:nvPr/>
              </p:nvSpPr>
              <p:spPr bwMode="auto">
                <a:xfrm>
                  <a:off x="4892675"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6" name="Freeform 76">
                  <a:extLst>
                    <a:ext uri="{FF2B5EF4-FFF2-40B4-BE49-F238E27FC236}">
                      <a16:creationId xmlns:a16="http://schemas.microsoft.com/office/drawing/2014/main" id="{523F9AE2-BF4C-4FB6-BD21-78F99A0C6A6F}"/>
                    </a:ext>
                  </a:extLst>
                </p:cNvPr>
                <p:cNvSpPr>
                  <a:spLocks noChangeArrowheads="1"/>
                </p:cNvSpPr>
                <p:nvPr/>
              </p:nvSpPr>
              <p:spPr bwMode="auto">
                <a:xfrm>
                  <a:off x="4926013"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7" name="Freeform 77">
                  <a:extLst>
                    <a:ext uri="{FF2B5EF4-FFF2-40B4-BE49-F238E27FC236}">
                      <a16:creationId xmlns:a16="http://schemas.microsoft.com/office/drawing/2014/main" id="{C059F41C-B3FD-4DC6-9B1A-C9E50A1BE1F4}"/>
                    </a:ext>
                  </a:extLst>
                </p:cNvPr>
                <p:cNvSpPr>
                  <a:spLocks noChangeArrowheads="1"/>
                </p:cNvSpPr>
                <p:nvPr/>
              </p:nvSpPr>
              <p:spPr bwMode="auto">
                <a:xfrm>
                  <a:off x="49593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8" name="Freeform 78">
                  <a:extLst>
                    <a:ext uri="{FF2B5EF4-FFF2-40B4-BE49-F238E27FC236}">
                      <a16:creationId xmlns:a16="http://schemas.microsoft.com/office/drawing/2014/main" id="{01A96824-9A3F-4AB9-A919-E7AA736E99AE}"/>
                    </a:ext>
                  </a:extLst>
                </p:cNvPr>
                <p:cNvSpPr>
                  <a:spLocks noChangeArrowheads="1"/>
                </p:cNvSpPr>
                <p:nvPr/>
              </p:nvSpPr>
              <p:spPr bwMode="auto">
                <a:xfrm>
                  <a:off x="5045075"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9" name="Freeform 79">
                  <a:extLst>
                    <a:ext uri="{FF2B5EF4-FFF2-40B4-BE49-F238E27FC236}">
                      <a16:creationId xmlns:a16="http://schemas.microsoft.com/office/drawing/2014/main" id="{AA3A8865-6B75-4922-BDAF-FC9951C2DE95}"/>
                    </a:ext>
                  </a:extLst>
                </p:cNvPr>
                <p:cNvSpPr>
                  <a:spLocks noChangeArrowheads="1"/>
                </p:cNvSpPr>
                <p:nvPr/>
              </p:nvSpPr>
              <p:spPr bwMode="auto">
                <a:xfrm>
                  <a:off x="5078413"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0" name="Freeform 80">
                  <a:extLst>
                    <a:ext uri="{FF2B5EF4-FFF2-40B4-BE49-F238E27FC236}">
                      <a16:creationId xmlns:a16="http://schemas.microsoft.com/office/drawing/2014/main" id="{EDAEE656-0DE1-4206-8D2D-FE901F13BEA1}"/>
                    </a:ext>
                  </a:extLst>
                </p:cNvPr>
                <p:cNvSpPr>
                  <a:spLocks noChangeArrowheads="1"/>
                </p:cNvSpPr>
                <p:nvPr/>
              </p:nvSpPr>
              <p:spPr bwMode="auto">
                <a:xfrm>
                  <a:off x="51117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1" name="Freeform 81">
                  <a:extLst>
                    <a:ext uri="{FF2B5EF4-FFF2-40B4-BE49-F238E27FC236}">
                      <a16:creationId xmlns:a16="http://schemas.microsoft.com/office/drawing/2014/main" id="{C497EDD9-1E22-4FBB-97CF-B0850D9707D0}"/>
                    </a:ext>
                  </a:extLst>
                </p:cNvPr>
                <p:cNvSpPr>
                  <a:spLocks noChangeArrowheads="1"/>
                </p:cNvSpPr>
                <p:nvPr/>
              </p:nvSpPr>
              <p:spPr bwMode="auto">
                <a:xfrm>
                  <a:off x="5145088"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2" name="Freeform 82">
                  <a:extLst>
                    <a:ext uri="{FF2B5EF4-FFF2-40B4-BE49-F238E27FC236}">
                      <a16:creationId xmlns:a16="http://schemas.microsoft.com/office/drawing/2014/main" id="{1F873CBE-F348-40BB-9D48-CC2BB13BBECF}"/>
                    </a:ext>
                  </a:extLst>
                </p:cNvPr>
                <p:cNvSpPr>
                  <a:spLocks noChangeArrowheads="1"/>
                </p:cNvSpPr>
                <p:nvPr/>
              </p:nvSpPr>
              <p:spPr bwMode="auto">
                <a:xfrm>
                  <a:off x="4859338" y="3240088"/>
                  <a:ext cx="15875" cy="58737"/>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3" name="Freeform 83">
                  <a:extLst>
                    <a:ext uri="{FF2B5EF4-FFF2-40B4-BE49-F238E27FC236}">
                      <a16:creationId xmlns:a16="http://schemas.microsoft.com/office/drawing/2014/main" id="{491C76DC-2C07-4BB6-AEF6-F7B7B5F23B6C}"/>
                    </a:ext>
                  </a:extLst>
                </p:cNvPr>
                <p:cNvSpPr>
                  <a:spLocks noChangeArrowheads="1"/>
                </p:cNvSpPr>
                <p:nvPr/>
              </p:nvSpPr>
              <p:spPr bwMode="auto">
                <a:xfrm>
                  <a:off x="4892675"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4" name="Freeform 84">
                  <a:extLst>
                    <a:ext uri="{FF2B5EF4-FFF2-40B4-BE49-F238E27FC236}">
                      <a16:creationId xmlns:a16="http://schemas.microsoft.com/office/drawing/2014/main" id="{D509E7D3-2174-459D-90AF-B1932E6BFB7E}"/>
                    </a:ext>
                  </a:extLst>
                </p:cNvPr>
                <p:cNvSpPr>
                  <a:spLocks noChangeArrowheads="1"/>
                </p:cNvSpPr>
                <p:nvPr/>
              </p:nvSpPr>
              <p:spPr bwMode="auto">
                <a:xfrm>
                  <a:off x="4926013"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5" name="Freeform 85">
                  <a:extLst>
                    <a:ext uri="{FF2B5EF4-FFF2-40B4-BE49-F238E27FC236}">
                      <a16:creationId xmlns:a16="http://schemas.microsoft.com/office/drawing/2014/main" id="{E3C3079A-F901-4315-B103-034EFD618F07}"/>
                    </a:ext>
                  </a:extLst>
                </p:cNvPr>
                <p:cNvSpPr>
                  <a:spLocks noChangeArrowheads="1"/>
                </p:cNvSpPr>
                <p:nvPr/>
              </p:nvSpPr>
              <p:spPr bwMode="auto">
                <a:xfrm>
                  <a:off x="49593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6" name="Freeform 86">
                  <a:extLst>
                    <a:ext uri="{FF2B5EF4-FFF2-40B4-BE49-F238E27FC236}">
                      <a16:creationId xmlns:a16="http://schemas.microsoft.com/office/drawing/2014/main" id="{89FBC842-2F2F-44BB-BA4C-45D239F17AAA}"/>
                    </a:ext>
                  </a:extLst>
                </p:cNvPr>
                <p:cNvSpPr>
                  <a:spLocks noChangeArrowheads="1"/>
                </p:cNvSpPr>
                <p:nvPr/>
              </p:nvSpPr>
              <p:spPr bwMode="auto">
                <a:xfrm>
                  <a:off x="5045075"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7" name="Freeform 87">
                  <a:extLst>
                    <a:ext uri="{FF2B5EF4-FFF2-40B4-BE49-F238E27FC236}">
                      <a16:creationId xmlns:a16="http://schemas.microsoft.com/office/drawing/2014/main" id="{F1696AD8-46AD-467B-8D1C-53235F22289B}"/>
                    </a:ext>
                  </a:extLst>
                </p:cNvPr>
                <p:cNvSpPr>
                  <a:spLocks noChangeArrowheads="1"/>
                </p:cNvSpPr>
                <p:nvPr/>
              </p:nvSpPr>
              <p:spPr bwMode="auto">
                <a:xfrm>
                  <a:off x="5078413"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8" name="Freeform 88">
                  <a:extLst>
                    <a:ext uri="{FF2B5EF4-FFF2-40B4-BE49-F238E27FC236}">
                      <a16:creationId xmlns:a16="http://schemas.microsoft.com/office/drawing/2014/main" id="{FA946112-520E-4D06-A7FA-4FF0C3A960E3}"/>
                    </a:ext>
                  </a:extLst>
                </p:cNvPr>
                <p:cNvSpPr>
                  <a:spLocks noChangeArrowheads="1"/>
                </p:cNvSpPr>
                <p:nvPr/>
              </p:nvSpPr>
              <p:spPr bwMode="auto">
                <a:xfrm>
                  <a:off x="51117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9" name="Freeform 89">
                  <a:extLst>
                    <a:ext uri="{FF2B5EF4-FFF2-40B4-BE49-F238E27FC236}">
                      <a16:creationId xmlns:a16="http://schemas.microsoft.com/office/drawing/2014/main" id="{5C221A2D-3006-414D-8ED9-0D4DA2E76E17}"/>
                    </a:ext>
                  </a:extLst>
                </p:cNvPr>
                <p:cNvSpPr>
                  <a:spLocks noChangeArrowheads="1"/>
                </p:cNvSpPr>
                <p:nvPr/>
              </p:nvSpPr>
              <p:spPr bwMode="auto">
                <a:xfrm>
                  <a:off x="5145088"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239" name="Rectangle 238">
              <a:extLst>
                <a:ext uri="{FF2B5EF4-FFF2-40B4-BE49-F238E27FC236}">
                  <a16:creationId xmlns:a16="http://schemas.microsoft.com/office/drawing/2014/main" id="{7EC3EEFC-5A90-4EFD-961C-6D42BC93419D}"/>
                </a:ext>
              </a:extLst>
            </p:cNvPr>
            <p:cNvSpPr/>
            <p:nvPr/>
          </p:nvSpPr>
          <p:spPr>
            <a:xfrm>
              <a:off x="2556672" y="2066320"/>
              <a:ext cx="805942" cy="246221"/>
            </a:xfrm>
            <a:prstGeom prst="rect">
              <a:avLst/>
            </a:prstGeom>
          </p:spPr>
          <p:txBody>
            <a:bodyPr wrap="square">
              <a:spAutoFit/>
            </a:bodyPr>
            <a:lstStyle/>
            <a:p>
              <a:pPr algn="ctr"/>
              <a:r>
                <a:rPr lang="en-US" sz="600" b="1">
                  <a:latin typeface="Arial" charset="0"/>
                  <a:ea typeface="Arial" charset="0"/>
                  <a:cs typeface="Arial" charset="0"/>
                </a:rPr>
                <a:t>Container</a:t>
              </a:r>
            </a:p>
          </p:txBody>
        </p:sp>
      </p:grpSp>
      <p:grpSp>
        <p:nvGrpSpPr>
          <p:cNvPr id="260" name="Group 259">
            <a:extLst>
              <a:ext uri="{FF2B5EF4-FFF2-40B4-BE49-F238E27FC236}">
                <a16:creationId xmlns:a16="http://schemas.microsoft.com/office/drawing/2014/main" id="{549309E2-95F2-4B5F-91D0-882FBB44355D}"/>
              </a:ext>
            </a:extLst>
          </p:cNvPr>
          <p:cNvGrpSpPr/>
          <p:nvPr/>
        </p:nvGrpSpPr>
        <p:grpSpPr>
          <a:xfrm>
            <a:off x="4988210" y="2001089"/>
            <a:ext cx="604457" cy="632769"/>
            <a:chOff x="2556672" y="1468849"/>
            <a:chExt cx="805942" cy="843692"/>
          </a:xfrm>
        </p:grpSpPr>
        <p:grpSp>
          <p:nvGrpSpPr>
            <p:cNvPr id="261" name="Group 260">
              <a:extLst>
                <a:ext uri="{FF2B5EF4-FFF2-40B4-BE49-F238E27FC236}">
                  <a16:creationId xmlns:a16="http://schemas.microsoft.com/office/drawing/2014/main" id="{A30154A8-08F6-4C48-9B0C-A9016BD978CD}"/>
                </a:ext>
              </a:extLst>
            </p:cNvPr>
            <p:cNvGrpSpPr/>
            <p:nvPr/>
          </p:nvGrpSpPr>
          <p:grpSpPr>
            <a:xfrm>
              <a:off x="2681212" y="1468849"/>
              <a:ext cx="582945" cy="635162"/>
              <a:chOff x="2681212" y="1758788"/>
              <a:chExt cx="582945" cy="635162"/>
            </a:xfrm>
          </p:grpSpPr>
          <p:sp>
            <p:nvSpPr>
              <p:cNvPr id="263" name="Rectangle 262">
                <a:extLst>
                  <a:ext uri="{FF2B5EF4-FFF2-40B4-BE49-F238E27FC236}">
                    <a16:creationId xmlns:a16="http://schemas.microsoft.com/office/drawing/2014/main" id="{454F13BE-9147-4D4C-8938-532E1186A562}"/>
                  </a:ext>
                </a:extLst>
              </p:cNvPr>
              <p:cNvSpPr/>
              <p:nvPr/>
            </p:nvSpPr>
            <p:spPr>
              <a:xfrm>
                <a:off x="2681212"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264" name="Group 263">
                <a:extLst>
                  <a:ext uri="{FF2B5EF4-FFF2-40B4-BE49-F238E27FC236}">
                    <a16:creationId xmlns:a16="http://schemas.microsoft.com/office/drawing/2014/main" id="{AD234B45-409E-48D3-AB16-D4B37088D8F9}"/>
                  </a:ext>
                </a:extLst>
              </p:cNvPr>
              <p:cNvGrpSpPr/>
              <p:nvPr/>
            </p:nvGrpSpPr>
            <p:grpSpPr>
              <a:xfrm>
                <a:off x="2757314" y="1844483"/>
                <a:ext cx="426433" cy="464483"/>
                <a:chOff x="4752975" y="2987675"/>
                <a:chExt cx="515938" cy="561975"/>
              </a:xfrm>
            </p:grpSpPr>
            <p:sp>
              <p:nvSpPr>
                <p:cNvPr id="265" name="Freeform 72">
                  <a:extLst>
                    <a:ext uri="{FF2B5EF4-FFF2-40B4-BE49-F238E27FC236}">
                      <a16:creationId xmlns:a16="http://schemas.microsoft.com/office/drawing/2014/main" id="{1130391C-734E-4354-B9AF-AEBDB21CAC1A}"/>
                    </a:ext>
                  </a:extLst>
                </p:cNvPr>
                <p:cNvSpPr>
                  <a:spLocks noChangeArrowheads="1"/>
                </p:cNvSpPr>
                <p:nvPr/>
              </p:nvSpPr>
              <p:spPr bwMode="auto">
                <a:xfrm>
                  <a:off x="4752975" y="2987675"/>
                  <a:ext cx="515938" cy="561975"/>
                </a:xfrm>
                <a:custGeom>
                  <a:avLst/>
                  <a:gdLst>
                    <a:gd name="T0" fmla="*/ 79 w 1431"/>
                    <a:gd name="T1" fmla="*/ 0 h 1563"/>
                    <a:gd name="T2" fmla="*/ 0 w 1431"/>
                    <a:gd name="T3" fmla="*/ 1484 h 1563"/>
                    <a:gd name="T4" fmla="*/ 1349 w 1431"/>
                    <a:gd name="T5" fmla="*/ 1562 h 1563"/>
                    <a:gd name="T6" fmla="*/ 1428 w 1431"/>
                    <a:gd name="T7" fmla="*/ 79 h 1563"/>
                    <a:gd name="T8" fmla="*/ 226 w 1431"/>
                    <a:gd name="T9" fmla="*/ 412 h 1563"/>
                    <a:gd name="T10" fmla="*/ 226 w 1431"/>
                    <a:gd name="T11" fmla="*/ 317 h 1563"/>
                    <a:gd name="T12" fmla="*/ 653 w 1431"/>
                    <a:gd name="T13" fmla="*/ 283 h 1563"/>
                    <a:gd name="T14" fmla="*/ 687 w 1431"/>
                    <a:gd name="T15" fmla="*/ 401 h 1563"/>
                    <a:gd name="T16" fmla="*/ 687 w 1431"/>
                    <a:gd name="T17" fmla="*/ 545 h 1563"/>
                    <a:gd name="T18" fmla="*/ 260 w 1431"/>
                    <a:gd name="T19" fmla="*/ 579 h 1563"/>
                    <a:gd name="T20" fmla="*/ 226 w 1431"/>
                    <a:gd name="T21" fmla="*/ 412 h 1563"/>
                    <a:gd name="T22" fmla="*/ 226 w 1431"/>
                    <a:gd name="T23" fmla="*/ 752 h 1563"/>
                    <a:gd name="T24" fmla="*/ 260 w 1431"/>
                    <a:gd name="T25" fmla="*/ 634 h 1563"/>
                    <a:gd name="T26" fmla="*/ 687 w 1431"/>
                    <a:gd name="T27" fmla="*/ 668 h 1563"/>
                    <a:gd name="T28" fmla="*/ 687 w 1431"/>
                    <a:gd name="T29" fmla="*/ 763 h 1563"/>
                    <a:gd name="T30" fmla="*/ 653 w 1431"/>
                    <a:gd name="T31" fmla="*/ 931 h 1563"/>
                    <a:gd name="T32" fmla="*/ 226 w 1431"/>
                    <a:gd name="T33" fmla="*/ 897 h 1563"/>
                    <a:gd name="T34" fmla="*/ 1158 w 1431"/>
                    <a:gd name="T35" fmla="*/ 1282 h 1563"/>
                    <a:gd name="T36" fmla="*/ 226 w 1431"/>
                    <a:gd name="T37" fmla="*/ 1237 h 1563"/>
                    <a:gd name="T38" fmla="*/ 1202 w 1431"/>
                    <a:gd name="T39" fmla="*/ 991 h 1563"/>
                    <a:gd name="T40" fmla="*/ 1158 w 1431"/>
                    <a:gd name="T41" fmla="*/ 1282 h 1563"/>
                    <a:gd name="T42" fmla="*/ 1202 w 1431"/>
                    <a:gd name="T43" fmla="*/ 763 h 1563"/>
                    <a:gd name="T44" fmla="*/ 1168 w 1431"/>
                    <a:gd name="T45" fmla="*/ 931 h 1563"/>
                    <a:gd name="T46" fmla="*/ 741 w 1431"/>
                    <a:gd name="T47" fmla="*/ 897 h 1563"/>
                    <a:gd name="T48" fmla="*/ 741 w 1431"/>
                    <a:gd name="T49" fmla="*/ 752 h 1563"/>
                    <a:gd name="T50" fmla="*/ 775 w 1431"/>
                    <a:gd name="T51" fmla="*/ 634 h 1563"/>
                    <a:gd name="T52" fmla="*/ 1202 w 1431"/>
                    <a:gd name="T53" fmla="*/ 668 h 1563"/>
                    <a:gd name="T54" fmla="*/ 1202 w 1431"/>
                    <a:gd name="T55" fmla="*/ 401 h 1563"/>
                    <a:gd name="T56" fmla="*/ 1202 w 1431"/>
                    <a:gd name="T57" fmla="*/ 545 h 1563"/>
                    <a:gd name="T58" fmla="*/ 775 w 1431"/>
                    <a:gd name="T59" fmla="*/ 579 h 1563"/>
                    <a:gd name="T60" fmla="*/ 741 w 1431"/>
                    <a:gd name="T61" fmla="*/ 412 h 1563"/>
                    <a:gd name="T62" fmla="*/ 741 w 1431"/>
                    <a:gd name="T63" fmla="*/ 317 h 1563"/>
                    <a:gd name="T64" fmla="*/ 1168 w 1431"/>
                    <a:gd name="T65" fmla="*/ 283 h 1563"/>
                    <a:gd name="T66" fmla="*/ 1202 w 1431"/>
                    <a:gd name="T67"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1" h="1563">
                      <a:moveTo>
                        <a:pt x="1349" y="0"/>
                      </a:moveTo>
                      <a:lnTo>
                        <a:pt x="79" y="0"/>
                      </a:lnTo>
                      <a:cubicBezTo>
                        <a:pt x="34" y="0"/>
                        <a:pt x="0" y="34"/>
                        <a:pt x="0" y="79"/>
                      </a:cubicBezTo>
                      <a:lnTo>
                        <a:pt x="0" y="1484"/>
                      </a:lnTo>
                      <a:cubicBezTo>
                        <a:pt x="0" y="1528"/>
                        <a:pt x="34" y="1562"/>
                        <a:pt x="79" y="1562"/>
                      </a:cubicBezTo>
                      <a:lnTo>
                        <a:pt x="1349" y="1562"/>
                      </a:lnTo>
                      <a:cubicBezTo>
                        <a:pt x="1394" y="1562"/>
                        <a:pt x="1428" y="1528"/>
                        <a:pt x="1428" y="1484"/>
                      </a:cubicBezTo>
                      <a:lnTo>
                        <a:pt x="1428" y="79"/>
                      </a:lnTo>
                      <a:cubicBezTo>
                        <a:pt x="1430" y="37"/>
                        <a:pt x="1394" y="0"/>
                        <a:pt x="1349" y="0"/>
                      </a:cubicBezTo>
                      <a:close/>
                      <a:moveTo>
                        <a:pt x="226" y="412"/>
                      </a:moveTo>
                      <a:lnTo>
                        <a:pt x="226" y="401"/>
                      </a:lnTo>
                      <a:lnTo>
                        <a:pt x="226" y="317"/>
                      </a:lnTo>
                      <a:cubicBezTo>
                        <a:pt x="226" y="299"/>
                        <a:pt x="241" y="283"/>
                        <a:pt x="260" y="283"/>
                      </a:cubicBezTo>
                      <a:lnTo>
                        <a:pt x="653" y="283"/>
                      </a:lnTo>
                      <a:cubicBezTo>
                        <a:pt x="671" y="283"/>
                        <a:pt x="687" y="299"/>
                        <a:pt x="687" y="317"/>
                      </a:cubicBezTo>
                      <a:lnTo>
                        <a:pt x="687" y="401"/>
                      </a:lnTo>
                      <a:lnTo>
                        <a:pt x="687" y="412"/>
                      </a:lnTo>
                      <a:lnTo>
                        <a:pt x="687" y="545"/>
                      </a:lnTo>
                      <a:cubicBezTo>
                        <a:pt x="687" y="564"/>
                        <a:pt x="671" y="579"/>
                        <a:pt x="653" y="579"/>
                      </a:cubicBezTo>
                      <a:lnTo>
                        <a:pt x="260" y="579"/>
                      </a:lnTo>
                      <a:cubicBezTo>
                        <a:pt x="241" y="579"/>
                        <a:pt x="226" y="564"/>
                        <a:pt x="226" y="545"/>
                      </a:cubicBezTo>
                      <a:lnTo>
                        <a:pt x="226" y="412"/>
                      </a:lnTo>
                      <a:close/>
                      <a:moveTo>
                        <a:pt x="226" y="763"/>
                      </a:moveTo>
                      <a:lnTo>
                        <a:pt x="226" y="752"/>
                      </a:lnTo>
                      <a:lnTo>
                        <a:pt x="226" y="668"/>
                      </a:lnTo>
                      <a:cubicBezTo>
                        <a:pt x="226" y="650"/>
                        <a:pt x="241" y="634"/>
                        <a:pt x="260" y="634"/>
                      </a:cubicBezTo>
                      <a:lnTo>
                        <a:pt x="653" y="634"/>
                      </a:lnTo>
                      <a:cubicBezTo>
                        <a:pt x="671" y="634"/>
                        <a:pt x="687" y="650"/>
                        <a:pt x="687" y="668"/>
                      </a:cubicBezTo>
                      <a:lnTo>
                        <a:pt x="687" y="752"/>
                      </a:lnTo>
                      <a:lnTo>
                        <a:pt x="687" y="763"/>
                      </a:lnTo>
                      <a:lnTo>
                        <a:pt x="687" y="897"/>
                      </a:lnTo>
                      <a:cubicBezTo>
                        <a:pt x="687" y="915"/>
                        <a:pt x="671" y="931"/>
                        <a:pt x="653" y="931"/>
                      </a:cubicBezTo>
                      <a:lnTo>
                        <a:pt x="260" y="931"/>
                      </a:lnTo>
                      <a:cubicBezTo>
                        <a:pt x="241" y="931"/>
                        <a:pt x="226" y="915"/>
                        <a:pt x="226" y="897"/>
                      </a:cubicBezTo>
                      <a:lnTo>
                        <a:pt x="226" y="763"/>
                      </a:lnTo>
                      <a:close/>
                      <a:moveTo>
                        <a:pt x="1158" y="1282"/>
                      </a:moveTo>
                      <a:lnTo>
                        <a:pt x="270" y="1282"/>
                      </a:lnTo>
                      <a:cubicBezTo>
                        <a:pt x="246" y="1282"/>
                        <a:pt x="226" y="1261"/>
                        <a:pt x="226" y="1237"/>
                      </a:cubicBezTo>
                      <a:lnTo>
                        <a:pt x="226" y="991"/>
                      </a:lnTo>
                      <a:lnTo>
                        <a:pt x="1202" y="991"/>
                      </a:lnTo>
                      <a:lnTo>
                        <a:pt x="1202" y="1237"/>
                      </a:lnTo>
                      <a:cubicBezTo>
                        <a:pt x="1202" y="1261"/>
                        <a:pt x="1181" y="1282"/>
                        <a:pt x="1158" y="1282"/>
                      </a:cubicBezTo>
                      <a:close/>
                      <a:moveTo>
                        <a:pt x="1202" y="752"/>
                      </a:moveTo>
                      <a:lnTo>
                        <a:pt x="1202" y="763"/>
                      </a:lnTo>
                      <a:lnTo>
                        <a:pt x="1202" y="897"/>
                      </a:lnTo>
                      <a:cubicBezTo>
                        <a:pt x="1202" y="915"/>
                        <a:pt x="1187" y="931"/>
                        <a:pt x="1168" y="931"/>
                      </a:cubicBezTo>
                      <a:lnTo>
                        <a:pt x="775" y="931"/>
                      </a:lnTo>
                      <a:cubicBezTo>
                        <a:pt x="757" y="931"/>
                        <a:pt x="741" y="915"/>
                        <a:pt x="741" y="897"/>
                      </a:cubicBezTo>
                      <a:lnTo>
                        <a:pt x="741" y="763"/>
                      </a:lnTo>
                      <a:lnTo>
                        <a:pt x="741" y="752"/>
                      </a:lnTo>
                      <a:lnTo>
                        <a:pt x="741" y="668"/>
                      </a:lnTo>
                      <a:cubicBezTo>
                        <a:pt x="741" y="650"/>
                        <a:pt x="757" y="634"/>
                        <a:pt x="775" y="634"/>
                      </a:cubicBezTo>
                      <a:lnTo>
                        <a:pt x="1168" y="634"/>
                      </a:lnTo>
                      <a:cubicBezTo>
                        <a:pt x="1187" y="634"/>
                        <a:pt x="1202" y="650"/>
                        <a:pt x="1202" y="668"/>
                      </a:cubicBezTo>
                      <a:lnTo>
                        <a:pt x="1202" y="752"/>
                      </a:lnTo>
                      <a:close/>
                      <a:moveTo>
                        <a:pt x="1202" y="401"/>
                      </a:moveTo>
                      <a:lnTo>
                        <a:pt x="1202" y="412"/>
                      </a:lnTo>
                      <a:lnTo>
                        <a:pt x="1202" y="545"/>
                      </a:lnTo>
                      <a:cubicBezTo>
                        <a:pt x="1202" y="564"/>
                        <a:pt x="1187" y="579"/>
                        <a:pt x="1168" y="579"/>
                      </a:cubicBezTo>
                      <a:lnTo>
                        <a:pt x="775" y="579"/>
                      </a:lnTo>
                      <a:cubicBezTo>
                        <a:pt x="757" y="579"/>
                        <a:pt x="741" y="564"/>
                        <a:pt x="741" y="545"/>
                      </a:cubicBezTo>
                      <a:lnTo>
                        <a:pt x="741" y="412"/>
                      </a:lnTo>
                      <a:lnTo>
                        <a:pt x="741" y="401"/>
                      </a:lnTo>
                      <a:lnTo>
                        <a:pt x="741" y="317"/>
                      </a:lnTo>
                      <a:cubicBezTo>
                        <a:pt x="741" y="299"/>
                        <a:pt x="757" y="283"/>
                        <a:pt x="775" y="283"/>
                      </a:cubicBezTo>
                      <a:lnTo>
                        <a:pt x="1168" y="283"/>
                      </a:lnTo>
                      <a:cubicBezTo>
                        <a:pt x="1187" y="283"/>
                        <a:pt x="1202" y="299"/>
                        <a:pt x="1202" y="317"/>
                      </a:cubicBezTo>
                      <a:lnTo>
                        <a:pt x="1202" y="401"/>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66" name="Freeform 73">
                  <a:extLst>
                    <a:ext uri="{FF2B5EF4-FFF2-40B4-BE49-F238E27FC236}">
                      <a16:creationId xmlns:a16="http://schemas.microsoft.com/office/drawing/2014/main" id="{476B9C5B-42E0-4F6F-BE3F-F2E8E01F3666}"/>
                    </a:ext>
                  </a:extLst>
                </p:cNvPr>
                <p:cNvSpPr>
                  <a:spLocks noChangeArrowheads="1"/>
                </p:cNvSpPr>
                <p:nvPr/>
              </p:nvSpPr>
              <p:spPr bwMode="auto">
                <a:xfrm>
                  <a:off x="5124450" y="3378200"/>
                  <a:ext cx="34925" cy="34925"/>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0"/>
                        <a:pt x="0" y="47"/>
                      </a:cubicBezTo>
                      <a:cubicBezTo>
                        <a:pt x="0" y="73"/>
                        <a:pt x="21" y="95"/>
                        <a:pt x="47" y="95"/>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67" name="Freeform 74">
                  <a:extLst>
                    <a:ext uri="{FF2B5EF4-FFF2-40B4-BE49-F238E27FC236}">
                      <a16:creationId xmlns:a16="http://schemas.microsoft.com/office/drawing/2014/main" id="{90D1DF4D-2ABA-4047-A5DD-98D7B245956C}"/>
                    </a:ext>
                  </a:extLst>
                </p:cNvPr>
                <p:cNvSpPr>
                  <a:spLocks noChangeArrowheads="1"/>
                </p:cNvSpPr>
                <p:nvPr/>
              </p:nvSpPr>
              <p:spPr bwMode="auto">
                <a:xfrm>
                  <a:off x="4859338" y="3114675"/>
                  <a:ext cx="15875" cy="58738"/>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68" name="Freeform 75">
                  <a:extLst>
                    <a:ext uri="{FF2B5EF4-FFF2-40B4-BE49-F238E27FC236}">
                      <a16:creationId xmlns:a16="http://schemas.microsoft.com/office/drawing/2014/main" id="{BE8132BF-45DB-438F-917D-497763CEBB92}"/>
                    </a:ext>
                  </a:extLst>
                </p:cNvPr>
                <p:cNvSpPr>
                  <a:spLocks noChangeArrowheads="1"/>
                </p:cNvSpPr>
                <p:nvPr/>
              </p:nvSpPr>
              <p:spPr bwMode="auto">
                <a:xfrm>
                  <a:off x="4892675"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69" name="Freeform 76">
                  <a:extLst>
                    <a:ext uri="{FF2B5EF4-FFF2-40B4-BE49-F238E27FC236}">
                      <a16:creationId xmlns:a16="http://schemas.microsoft.com/office/drawing/2014/main" id="{5F1D1777-AD4E-43F2-9162-80B9B4FE71BF}"/>
                    </a:ext>
                  </a:extLst>
                </p:cNvPr>
                <p:cNvSpPr>
                  <a:spLocks noChangeArrowheads="1"/>
                </p:cNvSpPr>
                <p:nvPr/>
              </p:nvSpPr>
              <p:spPr bwMode="auto">
                <a:xfrm>
                  <a:off x="4926013"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0" name="Freeform 77">
                  <a:extLst>
                    <a:ext uri="{FF2B5EF4-FFF2-40B4-BE49-F238E27FC236}">
                      <a16:creationId xmlns:a16="http://schemas.microsoft.com/office/drawing/2014/main" id="{A5F3A9DD-371D-4A28-9F08-05F9577EAE70}"/>
                    </a:ext>
                  </a:extLst>
                </p:cNvPr>
                <p:cNvSpPr>
                  <a:spLocks noChangeArrowheads="1"/>
                </p:cNvSpPr>
                <p:nvPr/>
              </p:nvSpPr>
              <p:spPr bwMode="auto">
                <a:xfrm>
                  <a:off x="49593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1" name="Freeform 78">
                  <a:extLst>
                    <a:ext uri="{FF2B5EF4-FFF2-40B4-BE49-F238E27FC236}">
                      <a16:creationId xmlns:a16="http://schemas.microsoft.com/office/drawing/2014/main" id="{9F7333A3-1698-471F-BF7B-2EFEF2246D77}"/>
                    </a:ext>
                  </a:extLst>
                </p:cNvPr>
                <p:cNvSpPr>
                  <a:spLocks noChangeArrowheads="1"/>
                </p:cNvSpPr>
                <p:nvPr/>
              </p:nvSpPr>
              <p:spPr bwMode="auto">
                <a:xfrm>
                  <a:off x="5045075"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2" name="Freeform 79">
                  <a:extLst>
                    <a:ext uri="{FF2B5EF4-FFF2-40B4-BE49-F238E27FC236}">
                      <a16:creationId xmlns:a16="http://schemas.microsoft.com/office/drawing/2014/main" id="{026C76F4-14B4-4DA2-A0F0-34B1F3A9ED60}"/>
                    </a:ext>
                  </a:extLst>
                </p:cNvPr>
                <p:cNvSpPr>
                  <a:spLocks noChangeArrowheads="1"/>
                </p:cNvSpPr>
                <p:nvPr/>
              </p:nvSpPr>
              <p:spPr bwMode="auto">
                <a:xfrm>
                  <a:off x="5078413"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3" name="Freeform 80">
                  <a:extLst>
                    <a:ext uri="{FF2B5EF4-FFF2-40B4-BE49-F238E27FC236}">
                      <a16:creationId xmlns:a16="http://schemas.microsoft.com/office/drawing/2014/main" id="{C66BE2A3-3D2A-416E-B25E-E3DAA02616C4}"/>
                    </a:ext>
                  </a:extLst>
                </p:cNvPr>
                <p:cNvSpPr>
                  <a:spLocks noChangeArrowheads="1"/>
                </p:cNvSpPr>
                <p:nvPr/>
              </p:nvSpPr>
              <p:spPr bwMode="auto">
                <a:xfrm>
                  <a:off x="51117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4" name="Freeform 81">
                  <a:extLst>
                    <a:ext uri="{FF2B5EF4-FFF2-40B4-BE49-F238E27FC236}">
                      <a16:creationId xmlns:a16="http://schemas.microsoft.com/office/drawing/2014/main" id="{0C5D3C14-B0AF-4927-97E3-ABF46CC1FB7D}"/>
                    </a:ext>
                  </a:extLst>
                </p:cNvPr>
                <p:cNvSpPr>
                  <a:spLocks noChangeArrowheads="1"/>
                </p:cNvSpPr>
                <p:nvPr/>
              </p:nvSpPr>
              <p:spPr bwMode="auto">
                <a:xfrm>
                  <a:off x="5145088"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5" name="Freeform 82">
                  <a:extLst>
                    <a:ext uri="{FF2B5EF4-FFF2-40B4-BE49-F238E27FC236}">
                      <a16:creationId xmlns:a16="http://schemas.microsoft.com/office/drawing/2014/main" id="{F7FAC6FD-A0C1-495C-A404-20E3B18489B4}"/>
                    </a:ext>
                  </a:extLst>
                </p:cNvPr>
                <p:cNvSpPr>
                  <a:spLocks noChangeArrowheads="1"/>
                </p:cNvSpPr>
                <p:nvPr/>
              </p:nvSpPr>
              <p:spPr bwMode="auto">
                <a:xfrm>
                  <a:off x="4859338" y="3240088"/>
                  <a:ext cx="15875" cy="58737"/>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6" name="Freeform 83">
                  <a:extLst>
                    <a:ext uri="{FF2B5EF4-FFF2-40B4-BE49-F238E27FC236}">
                      <a16:creationId xmlns:a16="http://schemas.microsoft.com/office/drawing/2014/main" id="{FB83CD6B-8C42-4A7B-A0A6-AAF19718BC52}"/>
                    </a:ext>
                  </a:extLst>
                </p:cNvPr>
                <p:cNvSpPr>
                  <a:spLocks noChangeArrowheads="1"/>
                </p:cNvSpPr>
                <p:nvPr/>
              </p:nvSpPr>
              <p:spPr bwMode="auto">
                <a:xfrm>
                  <a:off x="4892675"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7" name="Freeform 84">
                  <a:extLst>
                    <a:ext uri="{FF2B5EF4-FFF2-40B4-BE49-F238E27FC236}">
                      <a16:creationId xmlns:a16="http://schemas.microsoft.com/office/drawing/2014/main" id="{524417F2-D876-4F56-89EA-F33F55FC0ED4}"/>
                    </a:ext>
                  </a:extLst>
                </p:cNvPr>
                <p:cNvSpPr>
                  <a:spLocks noChangeArrowheads="1"/>
                </p:cNvSpPr>
                <p:nvPr/>
              </p:nvSpPr>
              <p:spPr bwMode="auto">
                <a:xfrm>
                  <a:off x="4926013"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8" name="Freeform 85">
                  <a:extLst>
                    <a:ext uri="{FF2B5EF4-FFF2-40B4-BE49-F238E27FC236}">
                      <a16:creationId xmlns:a16="http://schemas.microsoft.com/office/drawing/2014/main" id="{18AF307D-2C28-43D7-9034-FFE0BA145B29}"/>
                    </a:ext>
                  </a:extLst>
                </p:cNvPr>
                <p:cNvSpPr>
                  <a:spLocks noChangeArrowheads="1"/>
                </p:cNvSpPr>
                <p:nvPr/>
              </p:nvSpPr>
              <p:spPr bwMode="auto">
                <a:xfrm>
                  <a:off x="49593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9" name="Freeform 86">
                  <a:extLst>
                    <a:ext uri="{FF2B5EF4-FFF2-40B4-BE49-F238E27FC236}">
                      <a16:creationId xmlns:a16="http://schemas.microsoft.com/office/drawing/2014/main" id="{95752CCD-3380-4D79-8EB5-8DB95A706F6A}"/>
                    </a:ext>
                  </a:extLst>
                </p:cNvPr>
                <p:cNvSpPr>
                  <a:spLocks noChangeArrowheads="1"/>
                </p:cNvSpPr>
                <p:nvPr/>
              </p:nvSpPr>
              <p:spPr bwMode="auto">
                <a:xfrm>
                  <a:off x="5045075"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80" name="Freeform 87">
                  <a:extLst>
                    <a:ext uri="{FF2B5EF4-FFF2-40B4-BE49-F238E27FC236}">
                      <a16:creationId xmlns:a16="http://schemas.microsoft.com/office/drawing/2014/main" id="{EED186FD-F5EF-4345-AEA5-6CECCD75110E}"/>
                    </a:ext>
                  </a:extLst>
                </p:cNvPr>
                <p:cNvSpPr>
                  <a:spLocks noChangeArrowheads="1"/>
                </p:cNvSpPr>
                <p:nvPr/>
              </p:nvSpPr>
              <p:spPr bwMode="auto">
                <a:xfrm>
                  <a:off x="5078413"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81" name="Freeform 88">
                  <a:extLst>
                    <a:ext uri="{FF2B5EF4-FFF2-40B4-BE49-F238E27FC236}">
                      <a16:creationId xmlns:a16="http://schemas.microsoft.com/office/drawing/2014/main" id="{99C8820B-1CBB-4AB2-9186-7105103F4299}"/>
                    </a:ext>
                  </a:extLst>
                </p:cNvPr>
                <p:cNvSpPr>
                  <a:spLocks noChangeArrowheads="1"/>
                </p:cNvSpPr>
                <p:nvPr/>
              </p:nvSpPr>
              <p:spPr bwMode="auto">
                <a:xfrm>
                  <a:off x="51117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82" name="Freeform 89">
                  <a:extLst>
                    <a:ext uri="{FF2B5EF4-FFF2-40B4-BE49-F238E27FC236}">
                      <a16:creationId xmlns:a16="http://schemas.microsoft.com/office/drawing/2014/main" id="{2C1AD8BE-F232-4692-A115-052F3A29A07C}"/>
                    </a:ext>
                  </a:extLst>
                </p:cNvPr>
                <p:cNvSpPr>
                  <a:spLocks noChangeArrowheads="1"/>
                </p:cNvSpPr>
                <p:nvPr/>
              </p:nvSpPr>
              <p:spPr bwMode="auto">
                <a:xfrm>
                  <a:off x="5145088"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262" name="Rectangle 261">
              <a:extLst>
                <a:ext uri="{FF2B5EF4-FFF2-40B4-BE49-F238E27FC236}">
                  <a16:creationId xmlns:a16="http://schemas.microsoft.com/office/drawing/2014/main" id="{D395FBA0-C669-46F2-AD64-38CF52DAC8FF}"/>
                </a:ext>
              </a:extLst>
            </p:cNvPr>
            <p:cNvSpPr/>
            <p:nvPr/>
          </p:nvSpPr>
          <p:spPr>
            <a:xfrm>
              <a:off x="2556672" y="2066320"/>
              <a:ext cx="805942" cy="246221"/>
            </a:xfrm>
            <a:prstGeom prst="rect">
              <a:avLst/>
            </a:prstGeom>
          </p:spPr>
          <p:txBody>
            <a:bodyPr wrap="square">
              <a:spAutoFit/>
            </a:bodyPr>
            <a:lstStyle/>
            <a:p>
              <a:pPr algn="ctr"/>
              <a:r>
                <a:rPr lang="en-US" sz="600" b="1">
                  <a:latin typeface="Arial" charset="0"/>
                  <a:ea typeface="Arial" charset="0"/>
                  <a:cs typeface="Arial" charset="0"/>
                </a:rPr>
                <a:t>Container</a:t>
              </a:r>
            </a:p>
          </p:txBody>
        </p:sp>
      </p:grpSp>
      <p:grpSp>
        <p:nvGrpSpPr>
          <p:cNvPr id="283" name="Group 282">
            <a:extLst>
              <a:ext uri="{FF2B5EF4-FFF2-40B4-BE49-F238E27FC236}">
                <a16:creationId xmlns:a16="http://schemas.microsoft.com/office/drawing/2014/main" id="{05BA2F78-C237-4BAA-B564-DE954C7A2DB6}"/>
              </a:ext>
            </a:extLst>
          </p:cNvPr>
          <p:cNvGrpSpPr/>
          <p:nvPr/>
        </p:nvGrpSpPr>
        <p:grpSpPr>
          <a:xfrm>
            <a:off x="7840003" y="1381444"/>
            <a:ext cx="848291" cy="878102"/>
            <a:chOff x="375699" y="1131597"/>
            <a:chExt cx="1131055" cy="1170803"/>
          </a:xfrm>
        </p:grpSpPr>
        <p:pic>
          <p:nvPicPr>
            <p:cNvPr id="284" name="Graphic 67">
              <a:extLst>
                <a:ext uri="{FF2B5EF4-FFF2-40B4-BE49-F238E27FC236}">
                  <a16:creationId xmlns:a16="http://schemas.microsoft.com/office/drawing/2014/main" id="{386C0131-4229-4D39-AF68-490B905B34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5699" y="1131597"/>
              <a:ext cx="1131055" cy="1131055"/>
            </a:xfrm>
            <a:prstGeom prst="rect">
              <a:avLst/>
            </a:prstGeom>
          </p:spPr>
        </p:pic>
        <p:sp>
          <p:nvSpPr>
            <p:cNvPr id="285" name="Rectangle 284">
              <a:extLst>
                <a:ext uri="{FF2B5EF4-FFF2-40B4-BE49-F238E27FC236}">
                  <a16:creationId xmlns:a16="http://schemas.microsoft.com/office/drawing/2014/main" id="{C8A5EBBB-B834-45D6-A4AF-6BC900EE9A56}"/>
                </a:ext>
              </a:extLst>
            </p:cNvPr>
            <p:cNvSpPr/>
            <p:nvPr/>
          </p:nvSpPr>
          <p:spPr>
            <a:xfrm>
              <a:off x="536063" y="2056179"/>
              <a:ext cx="805942" cy="246221"/>
            </a:xfrm>
            <a:prstGeom prst="rect">
              <a:avLst/>
            </a:prstGeom>
          </p:spPr>
          <p:txBody>
            <a:bodyPr wrap="square">
              <a:spAutoFit/>
            </a:bodyPr>
            <a:lstStyle/>
            <a:p>
              <a:pPr algn="ctr"/>
              <a:r>
                <a:rPr lang="en-US" sz="600" b="1" dirty="0">
                  <a:latin typeface="Arial" charset="0"/>
                  <a:ea typeface="Arial" charset="0"/>
                  <a:cs typeface="Arial" charset="0"/>
                </a:rPr>
                <a:t>Streaming</a:t>
              </a:r>
            </a:p>
          </p:txBody>
        </p:sp>
      </p:grpSp>
      <p:grpSp>
        <p:nvGrpSpPr>
          <p:cNvPr id="286" name="Group 285">
            <a:extLst>
              <a:ext uri="{FF2B5EF4-FFF2-40B4-BE49-F238E27FC236}">
                <a16:creationId xmlns:a16="http://schemas.microsoft.com/office/drawing/2014/main" id="{F991B17B-7C47-4E43-92DC-4E235A2988F6}"/>
              </a:ext>
            </a:extLst>
          </p:cNvPr>
          <p:cNvGrpSpPr/>
          <p:nvPr/>
        </p:nvGrpSpPr>
        <p:grpSpPr>
          <a:xfrm>
            <a:off x="7841252" y="3217846"/>
            <a:ext cx="604457" cy="738195"/>
            <a:chOff x="9019344" y="1468849"/>
            <a:chExt cx="805942" cy="984259"/>
          </a:xfrm>
        </p:grpSpPr>
        <p:grpSp>
          <p:nvGrpSpPr>
            <p:cNvPr id="287" name="Group 286">
              <a:extLst>
                <a:ext uri="{FF2B5EF4-FFF2-40B4-BE49-F238E27FC236}">
                  <a16:creationId xmlns:a16="http://schemas.microsoft.com/office/drawing/2014/main" id="{C060A3A1-756E-4804-B3A1-451DB17C362D}"/>
                </a:ext>
              </a:extLst>
            </p:cNvPr>
            <p:cNvGrpSpPr/>
            <p:nvPr/>
          </p:nvGrpSpPr>
          <p:grpSpPr>
            <a:xfrm>
              <a:off x="9113143" y="1468849"/>
              <a:ext cx="582945" cy="635162"/>
              <a:chOff x="9113143" y="1758788"/>
              <a:chExt cx="582945" cy="635162"/>
            </a:xfrm>
          </p:grpSpPr>
          <p:sp>
            <p:nvSpPr>
              <p:cNvPr id="289" name="Rectangle 288">
                <a:extLst>
                  <a:ext uri="{FF2B5EF4-FFF2-40B4-BE49-F238E27FC236}">
                    <a16:creationId xmlns:a16="http://schemas.microsoft.com/office/drawing/2014/main" id="{85A9C4A7-4E23-4BBF-A0DC-FF15F2409C90}"/>
                  </a:ext>
                </a:extLst>
              </p:cNvPr>
              <p:cNvSpPr/>
              <p:nvPr/>
            </p:nvSpPr>
            <p:spPr>
              <a:xfrm>
                <a:off x="9113143"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sp>
            <p:nvSpPr>
              <p:cNvPr id="290" name="Freeform 30">
                <a:extLst>
                  <a:ext uri="{FF2B5EF4-FFF2-40B4-BE49-F238E27FC236}">
                    <a16:creationId xmlns:a16="http://schemas.microsoft.com/office/drawing/2014/main" id="{43A133B3-1C6D-4EF6-A420-8660EE03C23C}"/>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sp>
          <p:nvSpPr>
            <p:cNvPr id="288" name="Rectangle 287">
              <a:extLst>
                <a:ext uri="{FF2B5EF4-FFF2-40B4-BE49-F238E27FC236}">
                  <a16:creationId xmlns:a16="http://schemas.microsoft.com/office/drawing/2014/main" id="{E2AC1C3F-27E9-4453-9B18-8ED2A1163857}"/>
                </a:ext>
              </a:extLst>
            </p:cNvPr>
            <p:cNvSpPr/>
            <p:nvPr/>
          </p:nvSpPr>
          <p:spPr>
            <a:xfrm>
              <a:off x="9019344" y="2083776"/>
              <a:ext cx="805942" cy="369332"/>
            </a:xfrm>
            <a:prstGeom prst="rect">
              <a:avLst/>
            </a:prstGeom>
          </p:spPr>
          <p:txBody>
            <a:bodyPr wrap="square">
              <a:spAutoFit/>
            </a:bodyPr>
            <a:lstStyle/>
            <a:p>
              <a:pPr algn="ctr"/>
              <a:r>
                <a:rPr lang="en-US" sz="600" b="1">
                  <a:latin typeface="Arial" charset="0"/>
                  <a:ea typeface="Arial" charset="0"/>
                  <a:cs typeface="Arial" charset="0"/>
                </a:rPr>
                <a:t>Object Storage</a:t>
              </a:r>
            </a:p>
          </p:txBody>
        </p:sp>
      </p:grpSp>
      <p:grpSp>
        <p:nvGrpSpPr>
          <p:cNvPr id="155" name="Group 154">
            <a:extLst>
              <a:ext uri="{FF2B5EF4-FFF2-40B4-BE49-F238E27FC236}">
                <a16:creationId xmlns:a16="http://schemas.microsoft.com/office/drawing/2014/main" id="{598F2DBD-07E9-44B1-BC30-FEBD571D57E4}"/>
              </a:ext>
            </a:extLst>
          </p:cNvPr>
          <p:cNvGrpSpPr/>
          <p:nvPr/>
        </p:nvGrpSpPr>
        <p:grpSpPr>
          <a:xfrm>
            <a:off x="631109" y="4161658"/>
            <a:ext cx="953417" cy="906897"/>
            <a:chOff x="5792301" y="1481549"/>
            <a:chExt cx="805942" cy="1209195"/>
          </a:xfrm>
        </p:grpSpPr>
        <p:grpSp>
          <p:nvGrpSpPr>
            <p:cNvPr id="156" name="Group 155">
              <a:extLst>
                <a:ext uri="{FF2B5EF4-FFF2-40B4-BE49-F238E27FC236}">
                  <a16:creationId xmlns:a16="http://schemas.microsoft.com/office/drawing/2014/main" id="{728B4044-4038-416B-9F78-2989023E7021}"/>
                </a:ext>
              </a:extLst>
            </p:cNvPr>
            <p:cNvGrpSpPr/>
            <p:nvPr/>
          </p:nvGrpSpPr>
          <p:grpSpPr>
            <a:xfrm>
              <a:off x="5830775" y="1481549"/>
              <a:ext cx="724280" cy="543828"/>
              <a:chOff x="5830775" y="1771488"/>
              <a:chExt cx="724280" cy="543828"/>
            </a:xfrm>
          </p:grpSpPr>
          <p:sp>
            <p:nvSpPr>
              <p:cNvPr id="158" name="Rectangle 157">
                <a:extLst>
                  <a:ext uri="{FF2B5EF4-FFF2-40B4-BE49-F238E27FC236}">
                    <a16:creationId xmlns:a16="http://schemas.microsoft.com/office/drawing/2014/main" id="{0CFC820F-CA2F-4706-8EA8-1B3F1C6C54DB}"/>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59" name="Group 158">
                <a:extLst>
                  <a:ext uri="{FF2B5EF4-FFF2-40B4-BE49-F238E27FC236}">
                    <a16:creationId xmlns:a16="http://schemas.microsoft.com/office/drawing/2014/main" id="{12D5D7D3-4A92-4AE9-8551-34736B6E072C}"/>
                  </a:ext>
                </a:extLst>
              </p:cNvPr>
              <p:cNvGrpSpPr/>
              <p:nvPr/>
            </p:nvGrpSpPr>
            <p:grpSpPr>
              <a:xfrm>
                <a:off x="5871038" y="1866806"/>
                <a:ext cx="640307" cy="398880"/>
                <a:chOff x="2498725" y="4094163"/>
                <a:chExt cx="774700" cy="482600"/>
              </a:xfrm>
            </p:grpSpPr>
            <p:sp>
              <p:nvSpPr>
                <p:cNvPr id="160" name="Freeform 2">
                  <a:extLst>
                    <a:ext uri="{FF2B5EF4-FFF2-40B4-BE49-F238E27FC236}">
                      <a16:creationId xmlns:a16="http://schemas.microsoft.com/office/drawing/2014/main" id="{C200C91E-D4C2-4978-B372-DAE1173E0EB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1" name="Freeform 3">
                  <a:extLst>
                    <a:ext uri="{FF2B5EF4-FFF2-40B4-BE49-F238E27FC236}">
                      <a16:creationId xmlns:a16="http://schemas.microsoft.com/office/drawing/2014/main" id="{7E757532-7C8A-4516-94A6-1FD6499B8B64}"/>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2" name="Freeform 4">
                  <a:extLst>
                    <a:ext uri="{FF2B5EF4-FFF2-40B4-BE49-F238E27FC236}">
                      <a16:creationId xmlns:a16="http://schemas.microsoft.com/office/drawing/2014/main" id="{7BEA1C5A-4F89-46FD-9285-5DB5DC4B50C2}"/>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3" name="Freeform 5">
                  <a:extLst>
                    <a:ext uri="{FF2B5EF4-FFF2-40B4-BE49-F238E27FC236}">
                      <a16:creationId xmlns:a16="http://schemas.microsoft.com/office/drawing/2014/main" id="{1BABB8E5-9BCE-494A-B5BC-4D7C9D91CED3}"/>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6" name="Freeform 6">
                  <a:extLst>
                    <a:ext uri="{FF2B5EF4-FFF2-40B4-BE49-F238E27FC236}">
                      <a16:creationId xmlns:a16="http://schemas.microsoft.com/office/drawing/2014/main" id="{B86D1C9B-E784-45FD-ABF5-C9FEE01BAFC6}"/>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7" name="Freeform 7">
                  <a:extLst>
                    <a:ext uri="{FF2B5EF4-FFF2-40B4-BE49-F238E27FC236}">
                      <a16:creationId xmlns:a16="http://schemas.microsoft.com/office/drawing/2014/main" id="{1CA66163-9653-4A7F-B82E-DE2E905B1715}"/>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8" name="Freeform 8">
                  <a:extLst>
                    <a:ext uri="{FF2B5EF4-FFF2-40B4-BE49-F238E27FC236}">
                      <a16:creationId xmlns:a16="http://schemas.microsoft.com/office/drawing/2014/main" id="{929638D1-978B-48E9-B6B6-E5D32295FDE6}"/>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57" name="Rectangle 156">
              <a:extLst>
                <a:ext uri="{FF2B5EF4-FFF2-40B4-BE49-F238E27FC236}">
                  <a16:creationId xmlns:a16="http://schemas.microsoft.com/office/drawing/2014/main" id="{80592EC5-0317-49B3-87D2-F6750C408763}"/>
                </a:ext>
              </a:extLst>
            </p:cNvPr>
            <p:cNvSpPr/>
            <p:nvPr/>
          </p:nvSpPr>
          <p:spPr>
            <a:xfrm>
              <a:off x="5792301" y="2075191"/>
              <a:ext cx="805942" cy="615553"/>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ID &amp; Access</a:t>
              </a:r>
            </a:p>
            <a:p>
              <a:pPr algn="ctr" defTabSz="685800">
                <a:buClrTx/>
                <a:defRPr/>
              </a:pPr>
              <a:r>
                <a:rPr lang="en-US" sz="600" b="1">
                  <a:solidFill>
                    <a:srgbClr val="F80000"/>
                  </a:solidFill>
                  <a:latin typeface="Arial" charset="0"/>
                  <a:ea typeface="Arial" charset="0"/>
                  <a:cs typeface="Arial" charset="0"/>
                </a:rPr>
                <a:t>Management </a:t>
              </a:r>
            </a:p>
          </p:txBody>
        </p:sp>
      </p:grpSp>
      <p:grpSp>
        <p:nvGrpSpPr>
          <p:cNvPr id="169" name="Group 168">
            <a:extLst>
              <a:ext uri="{FF2B5EF4-FFF2-40B4-BE49-F238E27FC236}">
                <a16:creationId xmlns:a16="http://schemas.microsoft.com/office/drawing/2014/main" id="{A215899D-4CAA-4E36-A595-D30A856C8691}"/>
              </a:ext>
            </a:extLst>
          </p:cNvPr>
          <p:cNvGrpSpPr/>
          <p:nvPr/>
        </p:nvGrpSpPr>
        <p:grpSpPr>
          <a:xfrm>
            <a:off x="2787369" y="4164823"/>
            <a:ext cx="858931" cy="727283"/>
            <a:chOff x="3406274" y="1436411"/>
            <a:chExt cx="903246" cy="969711"/>
          </a:xfrm>
        </p:grpSpPr>
        <p:grpSp>
          <p:nvGrpSpPr>
            <p:cNvPr id="170" name="Group 169">
              <a:extLst>
                <a:ext uri="{FF2B5EF4-FFF2-40B4-BE49-F238E27FC236}">
                  <a16:creationId xmlns:a16="http://schemas.microsoft.com/office/drawing/2014/main" id="{28F4B68D-731B-443D-B18B-A248F31135F9}"/>
                </a:ext>
              </a:extLst>
            </p:cNvPr>
            <p:cNvGrpSpPr/>
            <p:nvPr/>
          </p:nvGrpSpPr>
          <p:grpSpPr>
            <a:xfrm>
              <a:off x="3577606" y="1436411"/>
              <a:ext cx="636309" cy="556528"/>
              <a:chOff x="8104793" y="2882206"/>
              <a:chExt cx="636309" cy="556528"/>
            </a:xfrm>
          </p:grpSpPr>
          <p:sp>
            <p:nvSpPr>
              <p:cNvPr id="176" name="Rectangle 175">
                <a:extLst>
                  <a:ext uri="{FF2B5EF4-FFF2-40B4-BE49-F238E27FC236}">
                    <a16:creationId xmlns:a16="http://schemas.microsoft.com/office/drawing/2014/main" id="{4AD69639-CFCE-4844-97B9-25BB592988B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77" name="Group 176">
                <a:extLst>
                  <a:ext uri="{FF2B5EF4-FFF2-40B4-BE49-F238E27FC236}">
                    <a16:creationId xmlns:a16="http://schemas.microsoft.com/office/drawing/2014/main" id="{A912C8B0-A3DE-4999-B932-ED97ECF83D30}"/>
                  </a:ext>
                </a:extLst>
              </p:cNvPr>
              <p:cNvGrpSpPr/>
              <p:nvPr/>
            </p:nvGrpSpPr>
            <p:grpSpPr>
              <a:xfrm>
                <a:off x="8175066" y="2957849"/>
                <a:ext cx="482852" cy="405439"/>
                <a:chOff x="9158800" y="1859595"/>
                <a:chExt cx="584200" cy="490538"/>
              </a:xfrm>
            </p:grpSpPr>
            <p:sp>
              <p:nvSpPr>
                <p:cNvPr id="214" name="Freeform 37">
                  <a:extLst>
                    <a:ext uri="{FF2B5EF4-FFF2-40B4-BE49-F238E27FC236}">
                      <a16:creationId xmlns:a16="http://schemas.microsoft.com/office/drawing/2014/main" id="{B5316939-0B3F-489B-AB8B-3300C04DEB8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215" name="Freeform 38">
                  <a:extLst>
                    <a:ext uri="{FF2B5EF4-FFF2-40B4-BE49-F238E27FC236}">
                      <a16:creationId xmlns:a16="http://schemas.microsoft.com/office/drawing/2014/main" id="{D4EA26C6-DCF1-414C-A2B1-7803F1857556}"/>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75" name="Rectangle 174">
              <a:extLst>
                <a:ext uri="{FF2B5EF4-FFF2-40B4-BE49-F238E27FC236}">
                  <a16:creationId xmlns:a16="http://schemas.microsoft.com/office/drawing/2014/main" id="{5BB315DF-3C7D-4A79-B529-A197585BC878}"/>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216" name="Group 215">
            <a:extLst>
              <a:ext uri="{FF2B5EF4-FFF2-40B4-BE49-F238E27FC236}">
                <a16:creationId xmlns:a16="http://schemas.microsoft.com/office/drawing/2014/main" id="{DE59E791-C664-45AE-B405-CF470BF535B9}"/>
              </a:ext>
            </a:extLst>
          </p:cNvPr>
          <p:cNvGrpSpPr/>
          <p:nvPr/>
        </p:nvGrpSpPr>
        <p:grpSpPr>
          <a:xfrm>
            <a:off x="5584477" y="4141484"/>
            <a:ext cx="604457" cy="681633"/>
            <a:chOff x="2558095" y="3775928"/>
            <a:chExt cx="805942" cy="908843"/>
          </a:xfrm>
        </p:grpSpPr>
        <p:grpSp>
          <p:nvGrpSpPr>
            <p:cNvPr id="217" name="Group 216">
              <a:extLst>
                <a:ext uri="{FF2B5EF4-FFF2-40B4-BE49-F238E27FC236}">
                  <a16:creationId xmlns:a16="http://schemas.microsoft.com/office/drawing/2014/main" id="{C13A3CF0-72A2-4B4E-BEE6-FDA87569428C}"/>
                </a:ext>
              </a:extLst>
            </p:cNvPr>
            <p:cNvGrpSpPr/>
            <p:nvPr/>
          </p:nvGrpSpPr>
          <p:grpSpPr>
            <a:xfrm>
              <a:off x="2681212" y="3775928"/>
              <a:ext cx="582945" cy="635162"/>
              <a:chOff x="2681212" y="3991725"/>
              <a:chExt cx="582945" cy="635162"/>
            </a:xfrm>
          </p:grpSpPr>
          <p:sp>
            <p:nvSpPr>
              <p:cNvPr id="219" name="Rectangle 218">
                <a:extLst>
                  <a:ext uri="{FF2B5EF4-FFF2-40B4-BE49-F238E27FC236}">
                    <a16:creationId xmlns:a16="http://schemas.microsoft.com/office/drawing/2014/main" id="{69186A4E-6A7B-4541-A61A-D6C5BB16D18A}"/>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220" name="Freeform 3">
                <a:extLst>
                  <a:ext uri="{FF2B5EF4-FFF2-40B4-BE49-F238E27FC236}">
                    <a16:creationId xmlns:a16="http://schemas.microsoft.com/office/drawing/2014/main" id="{99D6FF5E-D60C-486D-997C-3B780BCE71EC}"/>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218" name="Rectangle 217">
              <a:extLst>
                <a:ext uri="{FF2B5EF4-FFF2-40B4-BE49-F238E27FC236}">
                  <a16:creationId xmlns:a16="http://schemas.microsoft.com/office/drawing/2014/main" id="{6A5AC1AC-9B41-4F6D-8C8F-F258D4536D5D}"/>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grpSp>
        <p:nvGrpSpPr>
          <p:cNvPr id="221" name="Group 220">
            <a:extLst>
              <a:ext uri="{FF2B5EF4-FFF2-40B4-BE49-F238E27FC236}">
                <a16:creationId xmlns:a16="http://schemas.microsoft.com/office/drawing/2014/main" id="{24078209-746D-4A76-822B-0C3F47E44825}"/>
              </a:ext>
            </a:extLst>
          </p:cNvPr>
          <p:cNvGrpSpPr/>
          <p:nvPr/>
        </p:nvGrpSpPr>
        <p:grpSpPr>
          <a:xfrm>
            <a:off x="1848399" y="4171671"/>
            <a:ext cx="604457" cy="621257"/>
            <a:chOff x="3598123" y="4996609"/>
            <a:chExt cx="805942" cy="828343"/>
          </a:xfrm>
        </p:grpSpPr>
        <p:grpSp>
          <p:nvGrpSpPr>
            <p:cNvPr id="222" name="Group 221">
              <a:extLst>
                <a:ext uri="{FF2B5EF4-FFF2-40B4-BE49-F238E27FC236}">
                  <a16:creationId xmlns:a16="http://schemas.microsoft.com/office/drawing/2014/main" id="{7E6C4E74-2A99-4BDD-94F2-B1FCA1C7966E}"/>
                </a:ext>
              </a:extLst>
            </p:cNvPr>
            <p:cNvGrpSpPr/>
            <p:nvPr/>
          </p:nvGrpSpPr>
          <p:grpSpPr>
            <a:xfrm>
              <a:off x="3720120" y="4996609"/>
              <a:ext cx="576196" cy="569026"/>
              <a:chOff x="3720120" y="5171216"/>
              <a:chExt cx="576196" cy="569026"/>
            </a:xfrm>
          </p:grpSpPr>
          <p:sp>
            <p:nvSpPr>
              <p:cNvPr id="224" name="Rectangle 223">
                <a:extLst>
                  <a:ext uri="{FF2B5EF4-FFF2-40B4-BE49-F238E27FC236}">
                    <a16:creationId xmlns:a16="http://schemas.microsoft.com/office/drawing/2014/main" id="{37D24739-2F0B-4D2A-B6C1-A4DF9839FA18}"/>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225" name="Group 224">
                <a:extLst>
                  <a:ext uri="{FF2B5EF4-FFF2-40B4-BE49-F238E27FC236}">
                    <a16:creationId xmlns:a16="http://schemas.microsoft.com/office/drawing/2014/main" id="{E3988EED-765E-4B2E-93FE-175436E74C39}"/>
                  </a:ext>
                </a:extLst>
              </p:cNvPr>
              <p:cNvGrpSpPr/>
              <p:nvPr/>
            </p:nvGrpSpPr>
            <p:grpSpPr>
              <a:xfrm>
                <a:off x="3830328" y="5255545"/>
                <a:ext cx="380509" cy="406752"/>
                <a:chOff x="3346402" y="5018689"/>
                <a:chExt cx="460375" cy="492125"/>
              </a:xfrm>
            </p:grpSpPr>
            <p:sp>
              <p:nvSpPr>
                <p:cNvPr id="226" name="Freeform 2">
                  <a:extLst>
                    <a:ext uri="{FF2B5EF4-FFF2-40B4-BE49-F238E27FC236}">
                      <a16:creationId xmlns:a16="http://schemas.microsoft.com/office/drawing/2014/main" id="{CEF28E36-433A-43AE-9BAE-695B58CB30ED}"/>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227" name="Freeform 3">
                  <a:extLst>
                    <a:ext uri="{FF2B5EF4-FFF2-40B4-BE49-F238E27FC236}">
                      <a16:creationId xmlns:a16="http://schemas.microsoft.com/office/drawing/2014/main" id="{597D9824-0692-4993-BEFC-6F68170B7126}"/>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223" name="Rectangle 222">
              <a:extLst>
                <a:ext uri="{FF2B5EF4-FFF2-40B4-BE49-F238E27FC236}">
                  <a16:creationId xmlns:a16="http://schemas.microsoft.com/office/drawing/2014/main" id="{6C790EF0-C4ED-42EC-A37D-318AFF3ABCAA}"/>
                </a:ext>
              </a:extLst>
            </p:cNvPr>
            <p:cNvSpPr/>
            <p:nvPr/>
          </p:nvSpPr>
          <p:spPr>
            <a:xfrm>
              <a:off x="3598123" y="5578731"/>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Tagging</a:t>
              </a:r>
            </a:p>
          </p:txBody>
        </p:sp>
      </p:grpSp>
      <p:grpSp>
        <p:nvGrpSpPr>
          <p:cNvPr id="228" name="Group 227">
            <a:extLst>
              <a:ext uri="{FF2B5EF4-FFF2-40B4-BE49-F238E27FC236}">
                <a16:creationId xmlns:a16="http://schemas.microsoft.com/office/drawing/2014/main" id="{613B96D9-6713-483A-A455-DE76AAA18705}"/>
              </a:ext>
            </a:extLst>
          </p:cNvPr>
          <p:cNvGrpSpPr/>
          <p:nvPr/>
        </p:nvGrpSpPr>
        <p:grpSpPr>
          <a:xfrm>
            <a:off x="8174370" y="4107740"/>
            <a:ext cx="677903" cy="749119"/>
            <a:chOff x="6219361" y="4416079"/>
            <a:chExt cx="903871" cy="998824"/>
          </a:xfrm>
        </p:grpSpPr>
        <p:pic>
          <p:nvPicPr>
            <p:cNvPr id="229" name="Graphic 88">
              <a:extLst>
                <a:ext uri="{FF2B5EF4-FFF2-40B4-BE49-F238E27FC236}">
                  <a16:creationId xmlns:a16="http://schemas.microsoft.com/office/drawing/2014/main" id="{98478288-C5A5-4DA6-A7E3-FA68F7FC9CB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19361" y="4416079"/>
              <a:ext cx="903871" cy="903871"/>
            </a:xfrm>
            <a:prstGeom prst="rect">
              <a:avLst/>
            </a:prstGeom>
          </p:spPr>
        </p:pic>
        <p:sp>
          <p:nvSpPr>
            <p:cNvPr id="230" name="Rectangle 229">
              <a:extLst>
                <a:ext uri="{FF2B5EF4-FFF2-40B4-BE49-F238E27FC236}">
                  <a16:creationId xmlns:a16="http://schemas.microsoft.com/office/drawing/2014/main" id="{5CB87DD1-13AD-4ECF-89FB-E4E3C1A38C89}"/>
                </a:ext>
              </a:extLst>
            </p:cNvPr>
            <p:cNvSpPr/>
            <p:nvPr/>
          </p:nvSpPr>
          <p:spPr>
            <a:xfrm>
              <a:off x="6271652" y="5168682"/>
              <a:ext cx="805942" cy="246221"/>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Search</a:t>
              </a:r>
            </a:p>
          </p:txBody>
        </p:sp>
      </p:grpSp>
      <p:grpSp>
        <p:nvGrpSpPr>
          <p:cNvPr id="231" name="Group 230">
            <a:extLst>
              <a:ext uri="{FF2B5EF4-FFF2-40B4-BE49-F238E27FC236}">
                <a16:creationId xmlns:a16="http://schemas.microsoft.com/office/drawing/2014/main" id="{3A1449B4-57B3-4E79-B94A-821C37E114EF}"/>
              </a:ext>
            </a:extLst>
          </p:cNvPr>
          <p:cNvGrpSpPr/>
          <p:nvPr/>
        </p:nvGrpSpPr>
        <p:grpSpPr>
          <a:xfrm>
            <a:off x="6704943" y="3971926"/>
            <a:ext cx="953417" cy="1020745"/>
            <a:chOff x="322504" y="1084396"/>
            <a:chExt cx="1271222" cy="1360993"/>
          </a:xfrm>
        </p:grpSpPr>
        <p:pic>
          <p:nvPicPr>
            <p:cNvPr id="232" name="Graphic 71">
              <a:extLst>
                <a:ext uri="{FF2B5EF4-FFF2-40B4-BE49-F238E27FC236}">
                  <a16:creationId xmlns:a16="http://schemas.microsoft.com/office/drawing/2014/main" id="{47D49B89-48A6-4131-ABC7-13FA57212B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2504" y="1084396"/>
              <a:ext cx="1271222" cy="1271222"/>
            </a:xfrm>
            <a:prstGeom prst="rect">
              <a:avLst/>
            </a:prstGeom>
          </p:spPr>
        </p:pic>
        <p:sp>
          <p:nvSpPr>
            <p:cNvPr id="233" name="Rectangle 232">
              <a:extLst>
                <a:ext uri="{FF2B5EF4-FFF2-40B4-BE49-F238E27FC236}">
                  <a16:creationId xmlns:a16="http://schemas.microsoft.com/office/drawing/2014/main" id="{AB1887DD-3EB9-4B00-8779-055E4DA721B4}"/>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grpSp>
        <p:nvGrpSpPr>
          <p:cNvPr id="234" name="Group 233">
            <a:extLst>
              <a:ext uri="{FF2B5EF4-FFF2-40B4-BE49-F238E27FC236}">
                <a16:creationId xmlns:a16="http://schemas.microsoft.com/office/drawing/2014/main" id="{00F0F0DA-932E-444F-95F4-4641386C41D7}"/>
              </a:ext>
            </a:extLst>
          </p:cNvPr>
          <p:cNvGrpSpPr/>
          <p:nvPr/>
        </p:nvGrpSpPr>
        <p:grpSpPr>
          <a:xfrm>
            <a:off x="4162309" y="4017678"/>
            <a:ext cx="906158" cy="906158"/>
            <a:chOff x="8501701" y="2363821"/>
            <a:chExt cx="1208210" cy="1208210"/>
          </a:xfrm>
        </p:grpSpPr>
        <p:pic>
          <p:nvPicPr>
            <p:cNvPr id="235" name="Graphic 234">
              <a:extLst>
                <a:ext uri="{FF2B5EF4-FFF2-40B4-BE49-F238E27FC236}">
                  <a16:creationId xmlns:a16="http://schemas.microsoft.com/office/drawing/2014/main" id="{07B8145E-761B-40F4-A250-C9B7BEA2D66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01701" y="2363821"/>
              <a:ext cx="1208210" cy="1208210"/>
            </a:xfrm>
            <a:prstGeom prst="rect">
              <a:avLst/>
            </a:prstGeom>
          </p:spPr>
        </p:pic>
        <p:sp>
          <p:nvSpPr>
            <p:cNvPr id="236" name="Rectangle 235">
              <a:extLst>
                <a:ext uri="{FF2B5EF4-FFF2-40B4-BE49-F238E27FC236}">
                  <a16:creationId xmlns:a16="http://schemas.microsoft.com/office/drawing/2014/main" id="{E5F8E602-1485-4FE3-AFF4-86DB26C0863A}"/>
                </a:ext>
              </a:extLst>
            </p:cNvPr>
            <p:cNvSpPr/>
            <p:nvPr/>
          </p:nvSpPr>
          <p:spPr>
            <a:xfrm>
              <a:off x="8713668" y="3303544"/>
              <a:ext cx="805942" cy="246221"/>
            </a:xfrm>
            <a:prstGeom prst="rect">
              <a:avLst/>
            </a:prstGeom>
          </p:spPr>
          <p:txBody>
            <a:bodyPr wrap="square">
              <a:spAutoFit/>
            </a:bodyPr>
            <a:lstStyle/>
            <a:p>
              <a:pPr algn="ctr"/>
              <a:r>
                <a:rPr lang="en-US" sz="600" b="1" dirty="0">
                  <a:solidFill>
                    <a:srgbClr val="F80000"/>
                  </a:solidFill>
                  <a:latin typeface="Arial" charset="0"/>
                  <a:ea typeface="Arial" charset="0"/>
                  <a:cs typeface="Arial" charset="0"/>
                </a:rPr>
                <a:t>Events</a:t>
              </a:r>
            </a:p>
          </p:txBody>
        </p:sp>
      </p:grpSp>
      <p:sp>
        <p:nvSpPr>
          <p:cNvPr id="2" name="Footer Placeholder 1">
            <a:extLst>
              <a:ext uri="{FF2B5EF4-FFF2-40B4-BE49-F238E27FC236}">
                <a16:creationId xmlns:a16="http://schemas.microsoft.com/office/drawing/2014/main" id="{F681E1E3-19FE-488E-A428-89B55240AB70}"/>
              </a:ext>
            </a:extLst>
          </p:cNvPr>
          <p:cNvSpPr>
            <a:spLocks noGrp="1"/>
          </p:cNvSpPr>
          <p:nvPr>
            <p:ph type="ftr" sz="quarter" idx="11"/>
          </p:nvPr>
        </p:nvSpPr>
        <p:spPr/>
        <p:txBody>
          <a:bodyPr/>
          <a:lstStyle/>
          <a:p>
            <a:r>
              <a:rPr lang="en-US"/>
              <a:t>AIOUG Webinars June 2020 | Oracle Cloud Native Application Development</a:t>
            </a:r>
            <a:endParaRPr lang="en-NL"/>
          </a:p>
        </p:txBody>
      </p:sp>
    </p:spTree>
    <p:extLst>
      <p:ext uri="{BB962C8B-B14F-4D97-AF65-F5344CB8AC3E}">
        <p14:creationId xmlns:p14="http://schemas.microsoft.com/office/powerpoint/2010/main" val="4264205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3302782" cy="51435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defTabSz="342900">
              <a:buClrTx/>
              <a:defRPr/>
            </a:pPr>
            <a:endParaRPr lang="en-US" sz="1350" kern="1200">
              <a:solidFill>
                <a:prstClr val="black"/>
              </a:solidFill>
              <a:latin typeface="Calibri" panose="020F0502020204030204"/>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10" cy="51435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9624E36-1682-4DF0-9EFB-02026E7736F0}"/>
              </a:ext>
            </a:extLst>
          </p:cNvPr>
          <p:cNvSpPr>
            <a:spLocks noGrp="1"/>
          </p:cNvSpPr>
          <p:nvPr>
            <p:ph type="title"/>
          </p:nvPr>
        </p:nvSpPr>
        <p:spPr>
          <a:xfrm>
            <a:off x="401266" y="514350"/>
            <a:ext cx="2085203" cy="3829050"/>
          </a:xfrm>
        </p:spPr>
        <p:txBody>
          <a:bodyPr>
            <a:normAutofit/>
          </a:bodyPr>
          <a:lstStyle/>
          <a:p>
            <a:r>
              <a:rPr lang="nl-NL" sz="3000">
                <a:solidFill>
                  <a:srgbClr val="FFFFFF"/>
                </a:solidFill>
              </a:rPr>
              <a:t>Tools</a:t>
            </a:r>
            <a:endParaRPr lang="en-NL" sz="3000">
              <a:solidFill>
                <a:srgbClr val="FFFFFF"/>
              </a:solidFill>
            </a:endParaRPr>
          </a:p>
        </p:txBody>
      </p:sp>
      <p:sp>
        <p:nvSpPr>
          <p:cNvPr id="3" name="Content Placeholder 2">
            <a:extLst>
              <a:ext uri="{FF2B5EF4-FFF2-40B4-BE49-F238E27FC236}">
                <a16:creationId xmlns:a16="http://schemas.microsoft.com/office/drawing/2014/main" id="{B3AB945C-597B-4509-9425-1A5C51E2A57F}"/>
              </a:ext>
            </a:extLst>
          </p:cNvPr>
          <p:cNvSpPr>
            <a:spLocks noGrp="1"/>
          </p:cNvSpPr>
          <p:nvPr>
            <p:ph idx="1"/>
          </p:nvPr>
        </p:nvSpPr>
        <p:spPr>
          <a:xfrm>
            <a:off x="3789760" y="801291"/>
            <a:ext cx="4808935" cy="3512344"/>
          </a:xfrm>
        </p:spPr>
        <p:txBody>
          <a:bodyPr wrap="square" anchor="t">
            <a:normAutofit/>
          </a:bodyPr>
          <a:lstStyle/>
          <a:p>
            <a:r>
              <a:rPr lang="nl-NL" sz="1650" dirty="0"/>
              <a:t>OCI Console – browser </a:t>
            </a:r>
            <a:r>
              <a:rPr lang="nl-NL" sz="1650" dirty="0" err="1"/>
              <a:t>based</a:t>
            </a:r>
            <a:r>
              <a:rPr lang="nl-NL" sz="1650" dirty="0"/>
              <a:t> GUI</a:t>
            </a:r>
          </a:p>
          <a:p>
            <a:r>
              <a:rPr lang="nl-NL" sz="1650" dirty="0"/>
              <a:t>OCI CLI</a:t>
            </a:r>
          </a:p>
          <a:p>
            <a:r>
              <a:rPr lang="nl-NL" sz="1650" dirty="0"/>
              <a:t>OCI </a:t>
            </a:r>
            <a:r>
              <a:rPr lang="nl-NL" sz="1650" dirty="0" err="1"/>
              <a:t>SDKs</a:t>
            </a:r>
            <a:r>
              <a:rPr lang="nl-NL" sz="1650" dirty="0"/>
              <a:t> – Java, Python, Ruby, Go, </a:t>
            </a:r>
            <a:r>
              <a:rPr lang="nl-NL" sz="1650" dirty="0" err="1"/>
              <a:t>TypeScript</a:t>
            </a:r>
            <a:endParaRPr lang="nl-NL" sz="1650" dirty="0"/>
          </a:p>
          <a:p>
            <a:r>
              <a:rPr lang="nl-NL" sz="1650" dirty="0"/>
              <a:t>OCI REST </a:t>
            </a:r>
            <a:r>
              <a:rPr lang="nl-NL" sz="1650" dirty="0" err="1"/>
              <a:t>APIs</a:t>
            </a:r>
            <a:endParaRPr lang="nl-NL" sz="1650" dirty="0"/>
          </a:p>
          <a:p>
            <a:r>
              <a:rPr lang="nl-NL" sz="1650" dirty="0"/>
              <a:t>Tools &amp; </a:t>
            </a:r>
            <a:r>
              <a:rPr lang="nl-NL" sz="1650" dirty="0" err="1"/>
              <a:t>Plugins</a:t>
            </a:r>
            <a:endParaRPr lang="nl-NL" sz="1650" dirty="0"/>
          </a:p>
          <a:p>
            <a:pPr lvl="1"/>
            <a:r>
              <a:rPr lang="nl-NL" sz="1650" dirty="0" err="1"/>
              <a:t>Ansible</a:t>
            </a:r>
            <a:r>
              <a:rPr lang="nl-NL" sz="1650" dirty="0"/>
              <a:t> Modules</a:t>
            </a:r>
          </a:p>
          <a:p>
            <a:pPr lvl="1"/>
            <a:r>
              <a:rPr lang="nl-NL" sz="1650" dirty="0" err="1"/>
              <a:t>Terraform</a:t>
            </a:r>
            <a:r>
              <a:rPr lang="nl-NL" sz="1650" dirty="0"/>
              <a:t> Provider</a:t>
            </a:r>
          </a:p>
          <a:p>
            <a:pPr lvl="1"/>
            <a:r>
              <a:rPr lang="nl-NL" sz="1650" dirty="0"/>
              <a:t>Chef </a:t>
            </a:r>
            <a:r>
              <a:rPr lang="nl-NL" sz="1650" dirty="0" err="1"/>
              <a:t>Knife</a:t>
            </a:r>
            <a:r>
              <a:rPr lang="nl-NL" sz="1650" dirty="0"/>
              <a:t> </a:t>
            </a:r>
            <a:r>
              <a:rPr lang="nl-NL" sz="1650" dirty="0" err="1"/>
              <a:t>Plugin</a:t>
            </a:r>
            <a:endParaRPr lang="nl-NL" sz="1650" dirty="0"/>
          </a:p>
          <a:p>
            <a:pPr lvl="1"/>
            <a:r>
              <a:rPr lang="nl-NL" sz="1650" dirty="0"/>
              <a:t>Oracle Developer Tools for Visual Studio Code</a:t>
            </a:r>
          </a:p>
          <a:p>
            <a:pPr lvl="1"/>
            <a:r>
              <a:rPr lang="nl-NL" sz="1650" dirty="0"/>
              <a:t>Toolkit for </a:t>
            </a:r>
            <a:r>
              <a:rPr lang="nl-NL" sz="1650" dirty="0" err="1"/>
              <a:t>Eclipse</a:t>
            </a:r>
            <a:endParaRPr lang="nl-NL" sz="1650" dirty="0"/>
          </a:p>
          <a:p>
            <a:pPr lvl="1"/>
            <a:r>
              <a:rPr lang="nl-NL" sz="1650" dirty="0"/>
              <a:t>HDFS Connector</a:t>
            </a:r>
          </a:p>
        </p:txBody>
      </p:sp>
      <p:sp>
        <p:nvSpPr>
          <p:cNvPr id="18" name="Cloud 17">
            <a:extLst>
              <a:ext uri="{FF2B5EF4-FFF2-40B4-BE49-F238E27FC236}">
                <a16:creationId xmlns:a16="http://schemas.microsoft.com/office/drawing/2014/main" id="{CCE38234-2906-482E-867F-761127F7320B}"/>
              </a:ext>
            </a:extLst>
          </p:cNvPr>
          <p:cNvSpPr/>
          <p:nvPr/>
        </p:nvSpPr>
        <p:spPr>
          <a:xfrm>
            <a:off x="125939" y="2885780"/>
            <a:ext cx="3647969" cy="1427855"/>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2100" kern="1200" dirty="0">
                <a:solidFill>
                  <a:prstClr val="white"/>
                </a:solidFill>
                <a:latin typeface="Calibri" panose="020F0502020204030204"/>
              </a:rPr>
              <a:t>OCI Cloud </a:t>
            </a:r>
            <a:r>
              <a:rPr lang="nl-NL" sz="2100" kern="1200" dirty="0" err="1">
                <a:solidFill>
                  <a:prstClr val="white"/>
                </a:solidFill>
                <a:latin typeface="Calibri" panose="020F0502020204030204"/>
              </a:rPr>
              <a:t>Tenancy</a:t>
            </a:r>
            <a:endParaRPr lang="en-NL" sz="2100" kern="1200" dirty="0">
              <a:solidFill>
                <a:prstClr val="white"/>
              </a:solidFill>
              <a:latin typeface="Calibri" panose="020F0502020204030204"/>
            </a:endParaRPr>
          </a:p>
        </p:txBody>
      </p:sp>
      <p:sp>
        <p:nvSpPr>
          <p:cNvPr id="5" name="Arrow: Down 4">
            <a:extLst>
              <a:ext uri="{FF2B5EF4-FFF2-40B4-BE49-F238E27FC236}">
                <a16:creationId xmlns:a16="http://schemas.microsoft.com/office/drawing/2014/main" id="{D294A454-87E8-46FD-B05D-507C3F5BA55A}"/>
              </a:ext>
            </a:extLst>
          </p:cNvPr>
          <p:cNvSpPr/>
          <p:nvPr/>
        </p:nvSpPr>
        <p:spPr>
          <a:xfrm>
            <a:off x="401265" y="2652267"/>
            <a:ext cx="923234" cy="567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NL" sz="1350" kern="1200">
              <a:solidFill>
                <a:prstClr val="white"/>
              </a:solidFill>
              <a:latin typeface="Calibri" panose="020F0502020204030204"/>
            </a:endParaRPr>
          </a:p>
        </p:txBody>
      </p:sp>
      <p:sp>
        <p:nvSpPr>
          <p:cNvPr id="4" name="Footer Placeholder 3">
            <a:extLst>
              <a:ext uri="{FF2B5EF4-FFF2-40B4-BE49-F238E27FC236}">
                <a16:creationId xmlns:a16="http://schemas.microsoft.com/office/drawing/2014/main" id="{A3E42688-1B88-43F1-A05D-5F394AA58E08}"/>
              </a:ext>
            </a:extLst>
          </p:cNvPr>
          <p:cNvSpPr>
            <a:spLocks noGrp="1"/>
          </p:cNvSpPr>
          <p:nvPr>
            <p:ph type="ftr" sz="quarter" idx="11"/>
          </p:nvPr>
        </p:nvSpPr>
        <p:spPr/>
        <p:txBody>
          <a:bodyPr/>
          <a:lstStyle/>
          <a:p>
            <a:r>
              <a:rPr lang="en-US"/>
              <a:t>AIOUG Webinars June 2020 | Oracle Cloud Native Application Development</a:t>
            </a:r>
            <a:endParaRPr lang="en-NL"/>
          </a:p>
        </p:txBody>
      </p:sp>
    </p:spTree>
    <p:extLst>
      <p:ext uri="{BB962C8B-B14F-4D97-AF65-F5344CB8AC3E}">
        <p14:creationId xmlns:p14="http://schemas.microsoft.com/office/powerpoint/2010/main" val="360335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2D357DDB-41AE-4032-8AB1-27B6B9C65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786" y="4081369"/>
            <a:ext cx="334892" cy="334892"/>
          </a:xfrm>
          <a:prstGeom prst="rect">
            <a:avLst/>
          </a:prstGeom>
          <a:noFill/>
          <a:extLst>
            <a:ext uri="{909E8E84-426E-40DD-AFC4-6F175D3DCCD1}">
              <a14:hiddenFill xmlns:a14="http://schemas.microsoft.com/office/drawing/2010/main">
                <a:solidFill>
                  <a:srgbClr val="FFFFFF"/>
                </a:solidFill>
              </a14:hiddenFill>
            </a:ext>
          </a:extLst>
        </p:spPr>
      </p:pic>
      <p:pic>
        <p:nvPicPr>
          <p:cNvPr id="3" name="Snagit_SNG845">
            <a:extLst>
              <a:ext uri="{FF2B5EF4-FFF2-40B4-BE49-F238E27FC236}">
                <a16:creationId xmlns:a16="http://schemas.microsoft.com/office/drawing/2014/main" id="{07363AF4-82D6-4CDE-99C3-C11059DD3D1E}"/>
              </a:ext>
            </a:extLst>
          </p:cNvPr>
          <p:cNvPicPr>
            <a:picLocks noChangeAspect="1"/>
          </p:cNvPicPr>
          <p:nvPr/>
        </p:nvPicPr>
        <p:blipFill rotWithShape="1">
          <a:blip r:embed="rId3">
            <a:extLst>
              <a:ext uri="{28A0092B-C50C-407E-A947-70E740481C1C}">
                <a14:useLocalDpi xmlns:a14="http://schemas.microsoft.com/office/drawing/2010/main" val="0"/>
              </a:ext>
            </a:extLst>
          </a:blip>
          <a:srcRect b="14281"/>
          <a:stretch/>
        </p:blipFill>
        <p:spPr>
          <a:xfrm>
            <a:off x="683192" y="1385785"/>
            <a:ext cx="7063766" cy="2261768"/>
          </a:xfrm>
          <a:prstGeom prst="rect">
            <a:avLst/>
          </a:prstGeom>
        </p:spPr>
      </p:pic>
      <p:pic>
        <p:nvPicPr>
          <p:cNvPr id="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6EBB6D2-D8B0-4F4D-A411-D714CE52D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510" y="3738119"/>
            <a:ext cx="447163" cy="3756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B6764709-EDB4-4CF8-B542-C28A79B77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279" y="377330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4B263C0-064F-4BBB-8989-9C520B317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5174" y="3888716"/>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9035EFC9-67BC-40D7-8A40-7E5C736E4B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3889" y="3888716"/>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0" name="Snagit_SNG852">
            <a:extLst>
              <a:ext uri="{FF2B5EF4-FFF2-40B4-BE49-F238E27FC236}">
                <a16:creationId xmlns:a16="http://schemas.microsoft.com/office/drawing/2014/main" id="{0F13EBCC-3BCA-41BD-AB05-93A8807144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9411" y="4193554"/>
            <a:ext cx="1008790" cy="375063"/>
          </a:xfrm>
          <a:prstGeom prst="rect">
            <a:avLst/>
          </a:prstGeom>
        </p:spPr>
      </p:pic>
      <p:pic>
        <p:nvPicPr>
          <p:cNvPr id="1026" name="Picture 2">
            <a:extLst>
              <a:ext uri="{FF2B5EF4-FFF2-40B4-BE49-F238E27FC236}">
                <a16:creationId xmlns:a16="http://schemas.microsoft.com/office/drawing/2014/main" id="{583AD48A-E02D-40C0-8C96-6522BFF92D6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440" t="20220" r="17505" b="20000"/>
          <a:stretch/>
        </p:blipFill>
        <p:spPr bwMode="auto">
          <a:xfrm>
            <a:off x="1430169" y="3770647"/>
            <a:ext cx="367313" cy="450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23BB38-7711-4C6C-84FE-DE3264E110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5923" y="3762710"/>
            <a:ext cx="370280" cy="351026"/>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21">
            <a:extLst>
              <a:ext uri="{FF2B5EF4-FFF2-40B4-BE49-F238E27FC236}">
                <a16:creationId xmlns:a16="http://schemas.microsoft.com/office/drawing/2014/main" id="{63C3CE4A-0407-4862-89A7-7A6B8282E9E6}"/>
              </a:ext>
            </a:extLst>
          </p:cNvPr>
          <p:cNvPicPr>
            <a:picLocks noChangeAspect="1"/>
          </p:cNvPicPr>
          <p:nvPr/>
        </p:nvPicPr>
        <p:blipFill>
          <a:blip r:embed="rId11">
            <a:clrChange>
              <a:clrFrom>
                <a:srgbClr val="EBECF7"/>
              </a:clrFrom>
              <a:clrTo>
                <a:srgbClr val="EBECF7">
                  <a:alpha val="0"/>
                </a:srgbClr>
              </a:clrTo>
            </a:clrChange>
            <a:extLst>
              <a:ext uri="{28A0092B-C50C-407E-A947-70E740481C1C}">
                <a14:useLocalDpi xmlns:a14="http://schemas.microsoft.com/office/drawing/2010/main" val="0"/>
              </a:ext>
            </a:extLst>
          </a:blip>
          <a:stretch>
            <a:fillRect/>
          </a:stretch>
        </p:blipFill>
        <p:spPr>
          <a:xfrm>
            <a:off x="3168779" y="4279250"/>
            <a:ext cx="447791" cy="236406"/>
          </a:xfrm>
          <a:prstGeom prst="rect">
            <a:avLst/>
          </a:prstGeom>
        </p:spPr>
      </p:pic>
      <p:pic>
        <p:nvPicPr>
          <p:cNvPr id="16" name="Snagit_SNG81D">
            <a:extLst>
              <a:ext uri="{FF2B5EF4-FFF2-40B4-BE49-F238E27FC236}">
                <a16:creationId xmlns:a16="http://schemas.microsoft.com/office/drawing/2014/main" id="{8A70A20E-13AB-4983-AD8B-32B5F1D248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62429" y="4035533"/>
            <a:ext cx="320722" cy="438418"/>
          </a:xfrm>
          <a:prstGeom prst="rect">
            <a:avLst/>
          </a:prstGeom>
        </p:spPr>
      </p:pic>
      <p:pic>
        <p:nvPicPr>
          <p:cNvPr id="17" name="Picture 16">
            <a:extLst>
              <a:ext uri="{FF2B5EF4-FFF2-40B4-BE49-F238E27FC236}">
                <a16:creationId xmlns:a16="http://schemas.microsoft.com/office/drawing/2014/main" id="{F92A6AD8-E0A2-4E1F-B894-3A79D8DC34F4}"/>
              </a:ext>
            </a:extLst>
          </p:cNvPr>
          <p:cNvPicPr>
            <a:picLocks noChangeAspect="1"/>
          </p:cNvPicPr>
          <p:nvPr/>
        </p:nvPicPr>
        <p:blipFill>
          <a:blip r:embed="rId13"/>
          <a:stretch>
            <a:fillRect/>
          </a:stretch>
        </p:blipFill>
        <p:spPr>
          <a:xfrm>
            <a:off x="4203151" y="4338757"/>
            <a:ext cx="464429" cy="236406"/>
          </a:xfrm>
          <a:prstGeom prst="rect">
            <a:avLst/>
          </a:prstGeom>
        </p:spPr>
      </p:pic>
      <p:pic>
        <p:nvPicPr>
          <p:cNvPr id="19" name="Snagit_SNG836">
            <a:extLst>
              <a:ext uri="{FF2B5EF4-FFF2-40B4-BE49-F238E27FC236}">
                <a16:creationId xmlns:a16="http://schemas.microsoft.com/office/drawing/2014/main" id="{D5413681-6623-48DC-85C1-7E3680D2A0FE}"/>
              </a:ext>
            </a:extLst>
          </p:cNvPr>
          <p:cNvPicPr>
            <a:picLocks noChangeAspect="1"/>
          </p:cNvPicPr>
          <p:nvPr/>
        </p:nvPicPr>
        <p:blipFill>
          <a:blip r:embed="rId14">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5525806" y="4066933"/>
            <a:ext cx="723891" cy="375617"/>
          </a:xfrm>
          <a:prstGeom prst="rect">
            <a:avLst/>
          </a:prstGeom>
        </p:spPr>
      </p:pic>
      <p:pic>
        <p:nvPicPr>
          <p:cNvPr id="6" name="Picture 2" descr="https://s14-eu5.startpage.com/wikioimage/8680f1ca8785b0ed1fad43817ffb22d2.png">
            <a:extLst>
              <a:ext uri="{FF2B5EF4-FFF2-40B4-BE49-F238E27FC236}">
                <a16:creationId xmlns:a16="http://schemas.microsoft.com/office/drawing/2014/main" id="{C9F9CD8D-CA2B-41E6-8E7E-867F24F883B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03664" y="3700193"/>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8998B2D-4D55-4C4C-9176-C3494B7ED5A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95923" y="4010794"/>
            <a:ext cx="792958" cy="4090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584FEBD-3DDC-46A8-8E84-E93047EDEF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3192" y="3647552"/>
            <a:ext cx="477020" cy="4770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437259B-E8E7-4220-A255-B53D9EFB4C4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8380" y="4080686"/>
            <a:ext cx="540578" cy="2257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0C1B9F6-EAD5-401B-9AEA-7121B0ED9EF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6480" y="4419828"/>
            <a:ext cx="712962" cy="162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0D40876-86C5-4C83-9461-24571EDA241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3957" y="4306421"/>
            <a:ext cx="441989" cy="950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02E6E42-BBF7-40E6-A348-ACBB43BFAB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5564" y="3948007"/>
            <a:ext cx="285519" cy="11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DF1D6F-DCA0-4774-8519-ADED369C1AE1}"/>
              </a:ext>
            </a:extLst>
          </p:cNvPr>
          <p:cNvSpPr>
            <a:spLocks noGrp="1"/>
          </p:cNvSpPr>
          <p:nvPr>
            <p:ph type="title"/>
          </p:nvPr>
        </p:nvSpPr>
        <p:spPr/>
        <p:txBody>
          <a:bodyPr/>
          <a:lstStyle/>
          <a:p>
            <a:r>
              <a:rPr lang="nl-NL" dirty="0"/>
              <a:t>Cloud Shell</a:t>
            </a:r>
            <a:endParaRPr lang="en-NL" dirty="0"/>
          </a:p>
        </p:txBody>
      </p:sp>
      <p:sp>
        <p:nvSpPr>
          <p:cNvPr id="23" name="Cloud 22">
            <a:extLst>
              <a:ext uri="{FF2B5EF4-FFF2-40B4-BE49-F238E27FC236}">
                <a16:creationId xmlns:a16="http://schemas.microsoft.com/office/drawing/2014/main" id="{E4E250BD-0A5E-4F3D-98BD-BB27C76E4F08}"/>
              </a:ext>
            </a:extLst>
          </p:cNvPr>
          <p:cNvSpPr/>
          <p:nvPr/>
        </p:nvSpPr>
        <p:spPr>
          <a:xfrm>
            <a:off x="5190736" y="273844"/>
            <a:ext cx="3210373" cy="1008609"/>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2100" kern="1200" dirty="0">
                <a:solidFill>
                  <a:prstClr val="white"/>
                </a:solidFill>
                <a:latin typeface="Calibri" panose="020F0502020204030204"/>
              </a:rPr>
              <a:t>OCI Cloud </a:t>
            </a:r>
            <a:r>
              <a:rPr lang="nl-NL" sz="2100" kern="1200" dirty="0" err="1">
                <a:solidFill>
                  <a:prstClr val="white"/>
                </a:solidFill>
                <a:latin typeface="Calibri" panose="020F0502020204030204"/>
              </a:rPr>
              <a:t>Tenancy</a:t>
            </a:r>
            <a:endParaRPr lang="en-NL" sz="2100" kern="1200" dirty="0">
              <a:solidFill>
                <a:prstClr val="white"/>
              </a:solidFill>
              <a:latin typeface="Calibri" panose="020F0502020204030204"/>
            </a:endParaRPr>
          </a:p>
        </p:txBody>
      </p:sp>
      <p:sp>
        <p:nvSpPr>
          <p:cNvPr id="9" name="Footer Placeholder 8">
            <a:extLst>
              <a:ext uri="{FF2B5EF4-FFF2-40B4-BE49-F238E27FC236}">
                <a16:creationId xmlns:a16="http://schemas.microsoft.com/office/drawing/2014/main" id="{BFC3203B-5BB5-4224-9DA3-C65C02721114}"/>
              </a:ext>
            </a:extLst>
          </p:cNvPr>
          <p:cNvSpPr>
            <a:spLocks noGrp="1"/>
          </p:cNvSpPr>
          <p:nvPr>
            <p:ph type="ftr" sz="quarter" idx="11"/>
          </p:nvPr>
        </p:nvSpPr>
        <p:spPr/>
        <p:txBody>
          <a:bodyPr/>
          <a:lstStyle/>
          <a:p>
            <a:r>
              <a:rPr lang="en-US"/>
              <a:t>AIOUG Webinars June 2020 | Oracle Cloud Native Application Development</a:t>
            </a:r>
            <a:endParaRPr lang="en-NL"/>
          </a:p>
        </p:txBody>
      </p:sp>
    </p:spTree>
    <p:extLst>
      <p:ext uri="{BB962C8B-B14F-4D97-AF65-F5344CB8AC3E}">
        <p14:creationId xmlns:p14="http://schemas.microsoft.com/office/powerpoint/2010/main" val="242259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AIOUG Webinars June 2020 | Oracle Cloud Native Application Development</a:t>
            </a:r>
            <a:endParaRPr lang="nl-NL" noProof="0" dirty="0"/>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2"/>
          <a:stretch>
            <a:fillRect/>
          </a:stretch>
        </p:blipFill>
        <p:spPr>
          <a:xfrm>
            <a:off x="6402466" y="1816900"/>
            <a:ext cx="2133824" cy="192610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328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Tweets </a:t>
            </a:r>
            <a:r>
              <a:rPr lang="nl-NL" dirty="0" err="1"/>
              <a:t>to</a:t>
            </a:r>
            <a:r>
              <a:rPr lang="nl-NL" dirty="0"/>
              <a:t> </a:t>
            </a:r>
            <a:r>
              <a:rPr lang="nl-NL" dirty="0" err="1"/>
              <a:t>NoSQL</a:t>
            </a:r>
            <a:r>
              <a:rPr lang="nl-NL" dirty="0"/>
              <a:t>,</a:t>
            </a:r>
            <a:br>
              <a:rPr lang="nl-NL" dirty="0"/>
            </a:br>
            <a:r>
              <a:rPr lang="nl-NL" dirty="0"/>
              <a:t>Streaming &amp; Email</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626805" y="1462855"/>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290425" y="-1347358"/>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2867147" y="-1725829"/>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96665" y="-126246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118657" y="2001576"/>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934414" y="-70245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705529" y="-187230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555548" y="-535413"/>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3496066" y="-1312359"/>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3841005" y="-1234239"/>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499789" y="-189707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817478" y="-1273517"/>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10258" y="-169640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591794" y="-148702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032520" y="-248841"/>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9199352" y="4264153"/>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3475488" y="-1531423"/>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150365" y="-708380"/>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102659" y="-153375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506156" y="-163379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09131" y="3776086"/>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53304" y="1844488"/>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68532" y="2587902"/>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Freeform: Shape 150">
            <a:extLst>
              <a:ext uri="{FF2B5EF4-FFF2-40B4-BE49-F238E27FC236}">
                <a16:creationId xmlns:a16="http://schemas.microsoft.com/office/drawing/2014/main" id="{83607C55-83D7-4AC9-8370-28670B6711BA}"/>
              </a:ext>
            </a:extLst>
          </p:cNvPr>
          <p:cNvSpPr/>
          <p:nvPr/>
        </p:nvSpPr>
        <p:spPr>
          <a:xfrm rot="21219778">
            <a:off x="2039608" y="796390"/>
            <a:ext cx="6112771" cy="2958027"/>
          </a:xfrm>
          <a:custGeom>
            <a:avLst/>
            <a:gdLst>
              <a:gd name="connsiteX0" fmla="*/ 0 w 6427893"/>
              <a:gd name="connsiteY0" fmla="*/ 2958027 h 2958027"/>
              <a:gd name="connsiteX1" fmla="*/ 1293707 w 6427893"/>
              <a:gd name="connsiteY1" fmla="*/ 1061494 h 2958027"/>
              <a:gd name="connsiteX2" fmla="*/ 4111413 w 6427893"/>
              <a:gd name="connsiteY2" fmla="*/ 1826880 h 2958027"/>
              <a:gd name="connsiteX3" fmla="*/ 4402667 w 6427893"/>
              <a:gd name="connsiteY3" fmla="*/ 38720 h 2958027"/>
              <a:gd name="connsiteX4" fmla="*/ 5594773 w 6427893"/>
              <a:gd name="connsiteY4" fmla="*/ 600907 h 2958027"/>
              <a:gd name="connsiteX5" fmla="*/ 6427893 w 6427893"/>
              <a:gd name="connsiteY5" fmla="*/ 641547 h 29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7893" h="2958027">
                <a:moveTo>
                  <a:pt x="0" y="2958027"/>
                </a:moveTo>
                <a:cubicBezTo>
                  <a:pt x="304236" y="2104022"/>
                  <a:pt x="608472" y="1250018"/>
                  <a:pt x="1293707" y="1061494"/>
                </a:cubicBezTo>
                <a:cubicBezTo>
                  <a:pt x="1978942" y="872970"/>
                  <a:pt x="3593253" y="1997342"/>
                  <a:pt x="4111413" y="1826880"/>
                </a:cubicBezTo>
                <a:cubicBezTo>
                  <a:pt x="4629573" y="1656418"/>
                  <a:pt x="4155440" y="243049"/>
                  <a:pt x="4402667" y="38720"/>
                </a:cubicBezTo>
                <a:cubicBezTo>
                  <a:pt x="4649894" y="-165609"/>
                  <a:pt x="5257235" y="500436"/>
                  <a:pt x="5594773" y="600907"/>
                </a:cubicBezTo>
                <a:cubicBezTo>
                  <a:pt x="5932311" y="701378"/>
                  <a:pt x="6180102" y="671462"/>
                  <a:pt x="6427893" y="641547"/>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Freeform: Shape 151">
            <a:extLst>
              <a:ext uri="{FF2B5EF4-FFF2-40B4-BE49-F238E27FC236}">
                <a16:creationId xmlns:a16="http://schemas.microsoft.com/office/drawing/2014/main" id="{DF94B326-2C31-4FC6-96D8-B6EA2C59B392}"/>
              </a:ext>
            </a:extLst>
          </p:cNvPr>
          <p:cNvSpPr/>
          <p:nvPr/>
        </p:nvSpPr>
        <p:spPr>
          <a:xfrm rot="21306432">
            <a:off x="2531553" y="1720259"/>
            <a:ext cx="5553558" cy="2007782"/>
          </a:xfrm>
          <a:custGeom>
            <a:avLst/>
            <a:gdLst>
              <a:gd name="connsiteX0" fmla="*/ 0 w 6380480"/>
              <a:gd name="connsiteY0" fmla="*/ 2007782 h 2007782"/>
              <a:gd name="connsiteX1" fmla="*/ 5229013 w 6380480"/>
              <a:gd name="connsiteY1" fmla="*/ 1262715 h 2007782"/>
              <a:gd name="connsiteX2" fmla="*/ 4937760 w 6380480"/>
              <a:gd name="connsiteY2" fmla="*/ 77382 h 2007782"/>
              <a:gd name="connsiteX3" fmla="*/ 6380480 w 6380480"/>
              <a:gd name="connsiteY3" fmla="*/ 212848 h 2007782"/>
            </a:gdLst>
            <a:ahLst/>
            <a:cxnLst>
              <a:cxn ang="0">
                <a:pos x="connsiteX0" y="connsiteY0"/>
              </a:cxn>
              <a:cxn ang="0">
                <a:pos x="connsiteX1" y="connsiteY1"/>
              </a:cxn>
              <a:cxn ang="0">
                <a:pos x="connsiteX2" y="connsiteY2"/>
              </a:cxn>
              <a:cxn ang="0">
                <a:pos x="connsiteX3" y="connsiteY3"/>
              </a:cxn>
            </a:cxnLst>
            <a:rect l="l" t="t" r="r" b="b"/>
            <a:pathLst>
              <a:path w="6380480" h="2007782">
                <a:moveTo>
                  <a:pt x="0" y="2007782"/>
                </a:moveTo>
                <a:cubicBezTo>
                  <a:pt x="2203026" y="1796115"/>
                  <a:pt x="4406053" y="1584448"/>
                  <a:pt x="5229013" y="1262715"/>
                </a:cubicBezTo>
                <a:cubicBezTo>
                  <a:pt x="6051973" y="940982"/>
                  <a:pt x="4745849" y="252360"/>
                  <a:pt x="4937760" y="77382"/>
                </a:cubicBezTo>
                <a:cubicBezTo>
                  <a:pt x="5129671" y="-97596"/>
                  <a:pt x="5755075" y="57626"/>
                  <a:pt x="6380480" y="212848"/>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3" name="Freeform: Shape 152">
            <a:extLst>
              <a:ext uri="{FF2B5EF4-FFF2-40B4-BE49-F238E27FC236}">
                <a16:creationId xmlns:a16="http://schemas.microsoft.com/office/drawing/2014/main" id="{EED1F21A-8709-4485-A26D-F1BF3CA71270}"/>
              </a:ext>
            </a:extLst>
          </p:cNvPr>
          <p:cNvSpPr/>
          <p:nvPr/>
        </p:nvSpPr>
        <p:spPr>
          <a:xfrm rot="20941732">
            <a:off x="2609481" y="3646949"/>
            <a:ext cx="4182114" cy="1135164"/>
          </a:xfrm>
          <a:custGeom>
            <a:avLst/>
            <a:gdLst>
              <a:gd name="connsiteX0" fmla="*/ 0 w 5208694"/>
              <a:gd name="connsiteY0" fmla="*/ 456795 h 1135164"/>
              <a:gd name="connsiteX1" fmla="*/ 2506134 w 5208694"/>
              <a:gd name="connsiteY1" fmla="*/ 1134128 h 1135164"/>
              <a:gd name="connsiteX2" fmla="*/ 3081867 w 5208694"/>
              <a:gd name="connsiteY2" fmla="*/ 321328 h 1135164"/>
              <a:gd name="connsiteX3" fmla="*/ 4050454 w 5208694"/>
              <a:gd name="connsiteY3" fmla="*/ 409382 h 1135164"/>
              <a:gd name="connsiteX4" fmla="*/ 4402667 w 5208694"/>
              <a:gd name="connsiteY4" fmla="*/ 2982 h 1135164"/>
              <a:gd name="connsiteX5" fmla="*/ 4944534 w 5208694"/>
              <a:gd name="connsiteY5" fmla="*/ 226502 h 1135164"/>
              <a:gd name="connsiteX6" fmla="*/ 5208694 w 5208694"/>
              <a:gd name="connsiteY6" fmla="*/ 253595 h 113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8694" h="1135164">
                <a:moveTo>
                  <a:pt x="0" y="456795"/>
                </a:moveTo>
                <a:cubicBezTo>
                  <a:pt x="996245" y="806750"/>
                  <a:pt x="1992490" y="1156706"/>
                  <a:pt x="2506134" y="1134128"/>
                </a:cubicBezTo>
                <a:cubicBezTo>
                  <a:pt x="3019778" y="1111550"/>
                  <a:pt x="2824480" y="442119"/>
                  <a:pt x="3081867" y="321328"/>
                </a:cubicBezTo>
                <a:cubicBezTo>
                  <a:pt x="3339254" y="200537"/>
                  <a:pt x="3830321" y="462440"/>
                  <a:pt x="4050454" y="409382"/>
                </a:cubicBezTo>
                <a:cubicBezTo>
                  <a:pt x="4270587" y="356324"/>
                  <a:pt x="4253654" y="33462"/>
                  <a:pt x="4402667" y="2982"/>
                </a:cubicBezTo>
                <a:cubicBezTo>
                  <a:pt x="4551680" y="-27498"/>
                  <a:pt x="4810196" y="184733"/>
                  <a:pt x="4944534" y="226502"/>
                </a:cubicBezTo>
                <a:cubicBezTo>
                  <a:pt x="5078872" y="268271"/>
                  <a:pt x="5143783" y="260933"/>
                  <a:pt x="5208694" y="253595"/>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3" name="Footer Placeholder 132">
            <a:extLst>
              <a:ext uri="{FF2B5EF4-FFF2-40B4-BE49-F238E27FC236}">
                <a16:creationId xmlns:a16="http://schemas.microsoft.com/office/drawing/2014/main" id="{8BC552E5-8133-4FDE-B964-EE7FD270355F}"/>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286975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Tweets </a:t>
            </a:r>
            <a:r>
              <a:rPr lang="nl-NL" dirty="0" err="1"/>
              <a:t>to</a:t>
            </a:r>
            <a:r>
              <a:rPr lang="nl-NL" dirty="0"/>
              <a:t> </a:t>
            </a:r>
            <a:r>
              <a:rPr lang="nl-NL" dirty="0" err="1"/>
              <a:t>NoSQL</a:t>
            </a:r>
            <a:r>
              <a:rPr lang="nl-NL" dirty="0"/>
              <a:t>,</a:t>
            </a:r>
            <a:br>
              <a:rPr lang="nl-NL" dirty="0"/>
            </a:br>
            <a:r>
              <a:rPr lang="nl-NL" dirty="0"/>
              <a:t>Streaming &amp; Email</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1104456" y="1657004"/>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653084" y="115431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3237788" y="2830710"/>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21670" y="1074540"/>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3403206" y="1283921"/>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190496" y="2038644"/>
            <a:ext cx="971301" cy="490353"/>
          </a:xfrm>
          <a:prstGeom prst="wedgeRoundRectCallout">
            <a:avLst>
              <a:gd name="adj1" fmla="val -67284"/>
              <a:gd name="adj2" fmla="val 463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4" name="Speech Bubble: Rectangle with Corners Rounded 103">
            <a:extLst>
              <a:ext uri="{FF2B5EF4-FFF2-40B4-BE49-F238E27FC236}">
                <a16:creationId xmlns:a16="http://schemas.microsoft.com/office/drawing/2014/main" id="{7B9D7EDE-81D4-43D0-BA07-813E84571C18}"/>
              </a:ext>
            </a:extLst>
          </p:cNvPr>
          <p:cNvSpPr/>
          <p:nvPr/>
        </p:nvSpPr>
        <p:spPr>
          <a:xfrm>
            <a:off x="3935112" y="3125471"/>
            <a:ext cx="1043428" cy="512311"/>
          </a:xfrm>
          <a:prstGeom prst="wedgeRoundRectCallout">
            <a:avLst>
              <a:gd name="adj1" fmla="val -12043"/>
              <a:gd name="adj2" fmla="val -9167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108" name="Speech Bubble: Rectangle with Corners Rounded 107">
            <a:extLst>
              <a:ext uri="{FF2B5EF4-FFF2-40B4-BE49-F238E27FC236}">
                <a16:creationId xmlns:a16="http://schemas.microsoft.com/office/drawing/2014/main" id="{FA6D9E99-8F7B-4097-A6FE-F0C578F3ACF8}"/>
              </a:ext>
            </a:extLst>
          </p:cNvPr>
          <p:cNvSpPr/>
          <p:nvPr/>
        </p:nvSpPr>
        <p:spPr>
          <a:xfrm>
            <a:off x="5716774" y="550216"/>
            <a:ext cx="884736" cy="574776"/>
          </a:xfrm>
          <a:prstGeom prst="wedgeRoundRectCallout">
            <a:avLst>
              <a:gd name="adj1" fmla="val 100596"/>
              <a:gd name="adj2" fmla="val 16005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109" name="Speech Bubble: Rectangle with Corners Rounded 108">
            <a:extLst>
              <a:ext uri="{FF2B5EF4-FFF2-40B4-BE49-F238E27FC236}">
                <a16:creationId xmlns:a16="http://schemas.microsoft.com/office/drawing/2014/main" id="{6FF7F571-EC86-4B05-8640-0641FF10ACEE}"/>
              </a:ext>
            </a:extLst>
          </p:cNvPr>
          <p:cNvSpPr/>
          <p:nvPr/>
        </p:nvSpPr>
        <p:spPr>
          <a:xfrm>
            <a:off x="7637658" y="200343"/>
            <a:ext cx="754474" cy="574776"/>
          </a:xfrm>
          <a:prstGeom prst="wedgeRoundRectCallout">
            <a:avLst>
              <a:gd name="adj1" fmla="val -19241"/>
              <a:gd name="adj2" fmla="val 10820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112" name="Speech Bubble: Rectangle with Corners Rounded 111">
            <a:extLst>
              <a:ext uri="{FF2B5EF4-FFF2-40B4-BE49-F238E27FC236}">
                <a16:creationId xmlns:a16="http://schemas.microsoft.com/office/drawing/2014/main" id="{C67EE2FD-7599-45F1-A874-4C9B6D15137B}"/>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113" name="Speech Bubble: Rectangle with Corners Rounded 112">
            <a:extLst>
              <a:ext uri="{FF2B5EF4-FFF2-40B4-BE49-F238E27FC236}">
                <a16:creationId xmlns:a16="http://schemas.microsoft.com/office/drawing/2014/main" id="{D2F1E09E-6754-4A1C-926D-A92E879559E0}"/>
              </a:ext>
            </a:extLst>
          </p:cNvPr>
          <p:cNvSpPr/>
          <p:nvPr/>
        </p:nvSpPr>
        <p:spPr>
          <a:xfrm>
            <a:off x="250470" y="1250040"/>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0" y="1239520"/>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7" name="Speech Bubble: Rectangle with Corners Rounded 106">
            <a:extLst>
              <a:ext uri="{FF2B5EF4-FFF2-40B4-BE49-F238E27FC236}">
                <a16:creationId xmlns:a16="http://schemas.microsoft.com/office/drawing/2014/main" id="{2D69D8A8-37C0-42C6-9CF3-C469F931E5A8}"/>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050214" y="1492868"/>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0" name="Speech Bubble: Rectangle with Corners Rounded 139">
            <a:extLst>
              <a:ext uri="{FF2B5EF4-FFF2-40B4-BE49-F238E27FC236}">
                <a16:creationId xmlns:a16="http://schemas.microsoft.com/office/drawing/2014/main" id="{1EE10747-5E7B-481C-B1C8-33D934ED953B}"/>
              </a:ext>
            </a:extLst>
          </p:cNvPr>
          <p:cNvSpPr/>
          <p:nvPr/>
        </p:nvSpPr>
        <p:spPr>
          <a:xfrm>
            <a:off x="7830906" y="2494663"/>
            <a:ext cx="754474" cy="574776"/>
          </a:xfrm>
          <a:prstGeom prst="wedgeRoundRectCallout">
            <a:avLst>
              <a:gd name="adj1" fmla="val -57844"/>
              <a:gd name="adj2" fmla="val -169904"/>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2308" y="2013006"/>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87" name="Speech Bubble: Rectangle with Corners Rounded 86">
            <a:extLst>
              <a:ext uri="{FF2B5EF4-FFF2-40B4-BE49-F238E27FC236}">
                <a16:creationId xmlns:a16="http://schemas.microsoft.com/office/drawing/2014/main" id="{6E1AFDFB-AACC-4856-BD34-9C669DB5C12E}"/>
              </a:ext>
            </a:extLst>
          </p:cNvPr>
          <p:cNvSpPr/>
          <p:nvPr/>
        </p:nvSpPr>
        <p:spPr>
          <a:xfrm>
            <a:off x="2304417" y="1633733"/>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88" name="Speech Bubble: Rectangle with Corners Rounded 87">
            <a:extLst>
              <a:ext uri="{FF2B5EF4-FFF2-40B4-BE49-F238E27FC236}">
                <a16:creationId xmlns:a16="http://schemas.microsoft.com/office/drawing/2014/main" id="{5F58C96C-BACD-46D6-A076-040496B2E57A}"/>
              </a:ext>
            </a:extLst>
          </p:cNvPr>
          <p:cNvSpPr/>
          <p:nvPr/>
        </p:nvSpPr>
        <p:spPr>
          <a:xfrm>
            <a:off x="6066306" y="143715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97857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nodeType="afterEffect">
                                  <p:stCondLst>
                                    <p:cond delay="50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1250"/>
                                        <p:tgtEl>
                                          <p:spTgt spid="65"/>
                                        </p:tgtEl>
                                      </p:cBhvr>
                                    </p:animEffect>
                                  </p:childTnLst>
                                </p:cTn>
                              </p:par>
                              <p:par>
                                <p:cTn id="31" presetID="10" presetClass="entr" presetSubtype="0" fill="hold" nodeType="withEffect">
                                  <p:stCondLst>
                                    <p:cond delay="5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1250"/>
                                        <p:tgtEl>
                                          <p:spTgt spid="7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1250"/>
                                        <p:tgtEl>
                                          <p:spTgt spid="8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1250"/>
                                        <p:tgtEl>
                                          <p:spTgt spid="84"/>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1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04" grpId="0" animBg="1"/>
      <p:bldP spid="106" grpId="0" animBg="1"/>
      <p:bldP spid="108" grpId="0" animBg="1"/>
      <p:bldP spid="109" grpId="0" animBg="1"/>
      <p:bldP spid="112" grpId="0" animBg="1"/>
      <p:bldP spid="113" grpId="0" animBg="1"/>
      <p:bldP spid="107" grpId="0" animBg="1"/>
      <p:bldP spid="140" grpId="0" animBg="1"/>
      <p:bldP spid="82" grpId="0" animBg="1"/>
      <p:bldP spid="84" grpId="0" animBg="1"/>
      <p:bldP spid="86" grpId="0" animBg="1"/>
      <p:bldP spid="8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Serverless</a:t>
            </a:r>
            <a:r>
              <a:rPr lang="nl-NL" dirty="0"/>
              <a:t> </a:t>
            </a:r>
            <a:r>
              <a:rPr lang="nl-NL" dirty="0" err="1"/>
              <a:t>Function</a:t>
            </a:r>
            <a:br>
              <a:rPr lang="nl-NL" dirty="0"/>
            </a:br>
            <a:r>
              <a:rPr lang="nl-NL" dirty="0"/>
              <a:t>&amp; Object Storage</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069112" y="146434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443928" y="209932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190496" y="2038644"/>
            <a:ext cx="971301" cy="490353"/>
          </a:xfrm>
          <a:prstGeom prst="wedgeRoundRectCallout">
            <a:avLst>
              <a:gd name="adj1" fmla="val -67284"/>
              <a:gd name="adj2" fmla="val 463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18987" y="205066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83" name="Speech Bubble: Rectangle with Corners Rounded 82">
            <a:extLst>
              <a:ext uri="{FF2B5EF4-FFF2-40B4-BE49-F238E27FC236}">
                <a16:creationId xmlns:a16="http://schemas.microsoft.com/office/drawing/2014/main" id="{3BE79D75-C87F-4EF4-9394-B12457913B03}"/>
              </a:ext>
            </a:extLst>
          </p:cNvPr>
          <p:cNvSpPr/>
          <p:nvPr/>
        </p:nvSpPr>
        <p:spPr>
          <a:xfrm>
            <a:off x="3935112" y="3125471"/>
            <a:ext cx="1043428" cy="512311"/>
          </a:xfrm>
          <a:prstGeom prst="wedgeRoundRectCallout">
            <a:avLst>
              <a:gd name="adj1" fmla="val -12043"/>
              <a:gd name="adj2" fmla="val -9167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2" name="Footer Placeholder 1">
            <a:extLst>
              <a:ext uri="{FF2B5EF4-FFF2-40B4-BE49-F238E27FC236}">
                <a16:creationId xmlns:a16="http://schemas.microsoft.com/office/drawing/2014/main" id="{4942510D-A44B-42DF-9693-0B0C31EBC543}"/>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154070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A811-2D95-4A73-BFF9-B0B13497C36E}"/>
              </a:ext>
            </a:extLst>
          </p:cNvPr>
          <p:cNvSpPr>
            <a:spLocks noGrp="1"/>
          </p:cNvSpPr>
          <p:nvPr>
            <p:ph type="title"/>
          </p:nvPr>
        </p:nvSpPr>
        <p:spPr>
          <a:xfrm>
            <a:off x="720000" y="288000"/>
            <a:ext cx="6623999" cy="503999"/>
          </a:xfrm>
        </p:spPr>
        <p:txBody>
          <a:bodyPr anchor="ctr">
            <a:normAutofit/>
          </a:bodyPr>
          <a:lstStyle/>
          <a:p>
            <a:r>
              <a:rPr lang="nl-NL" dirty="0" err="1"/>
              <a:t>Introducing</a:t>
            </a:r>
            <a:r>
              <a:rPr lang="nl-NL" dirty="0"/>
              <a:t> </a:t>
            </a:r>
            <a:r>
              <a:rPr lang="nl-NL" dirty="0" err="1"/>
              <a:t>Serverless</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2D91BA16-6CC0-483A-95DD-2121EE04F869}"/>
              </a:ext>
            </a:extLst>
          </p:cNvPr>
          <p:cNvSpPr>
            <a:spLocks noGrp="1"/>
          </p:cNvSpPr>
          <p:nvPr>
            <p:ph idx="1"/>
          </p:nvPr>
        </p:nvSpPr>
        <p:spPr>
          <a:xfrm>
            <a:off x="720000" y="900001"/>
            <a:ext cx="3744000" cy="3401999"/>
          </a:xfrm>
        </p:spPr>
        <p:txBody>
          <a:bodyPr anchor="t">
            <a:normAutofit/>
          </a:bodyPr>
          <a:lstStyle/>
          <a:p>
            <a:pPr marL="285750" indent="-285750">
              <a:spcAft>
                <a:spcPts val="600"/>
              </a:spcAft>
            </a:pPr>
            <a:r>
              <a:rPr lang="es-MX" sz="1400" dirty="0" err="1"/>
              <a:t>The</a:t>
            </a:r>
            <a:r>
              <a:rPr lang="es-MX" sz="1400" dirty="0"/>
              <a:t> Container </a:t>
            </a:r>
            <a:r>
              <a:rPr lang="es-MX" sz="1400" dirty="0" err="1"/>
              <a:t>Native</a:t>
            </a:r>
            <a:r>
              <a:rPr lang="es-MX" sz="1400" dirty="0"/>
              <a:t> </a:t>
            </a:r>
            <a:r>
              <a:rPr lang="es-MX" sz="1400" dirty="0" err="1"/>
              <a:t>Serverless</a:t>
            </a:r>
            <a:r>
              <a:rPr lang="es-MX" sz="1400" dirty="0"/>
              <a:t> </a:t>
            </a:r>
            <a:r>
              <a:rPr lang="es-MX" sz="1400" dirty="0" err="1"/>
              <a:t>Framwork</a:t>
            </a:r>
            <a:endParaRPr lang="es-MX" sz="1400" dirty="0"/>
          </a:p>
          <a:p>
            <a:pPr marL="285750" indent="-285750">
              <a:spcAft>
                <a:spcPts val="600"/>
              </a:spcAft>
            </a:pPr>
            <a:r>
              <a:rPr lang="es-MX" sz="1400" dirty="0"/>
              <a:t>Project </a:t>
            </a:r>
            <a:r>
              <a:rPr lang="es-MX" sz="1400" dirty="0" err="1"/>
              <a:t>Fn</a:t>
            </a:r>
            <a:r>
              <a:rPr lang="es-MX" sz="1400" dirty="0"/>
              <a:t> </a:t>
            </a:r>
            <a:r>
              <a:rPr lang="es-MX" sz="1400" dirty="0" err="1"/>
              <a:t>is</a:t>
            </a:r>
            <a:r>
              <a:rPr lang="es-MX" sz="1400" dirty="0"/>
              <a:t> </a:t>
            </a:r>
            <a:r>
              <a:rPr lang="es-MX" sz="1400" dirty="0" err="1"/>
              <a:t>an</a:t>
            </a:r>
            <a:r>
              <a:rPr lang="es-MX" sz="1400" dirty="0"/>
              <a:t> open </a:t>
            </a:r>
            <a:r>
              <a:rPr lang="es-MX" sz="1400" dirty="0" err="1"/>
              <a:t>source</a:t>
            </a:r>
            <a:r>
              <a:rPr lang="es-MX" sz="1400" dirty="0"/>
              <a:t> </a:t>
            </a:r>
            <a:r>
              <a:rPr lang="es-MX" sz="1400" dirty="0" err="1"/>
              <a:t>FaaS</a:t>
            </a:r>
            <a:r>
              <a:rPr lang="es-MX" sz="1400" dirty="0"/>
              <a:t> </a:t>
            </a:r>
            <a:r>
              <a:rPr lang="en-US" sz="1400" dirty="0"/>
              <a:t>platform that you can run anywhere -- any cloud or on-premise.</a:t>
            </a:r>
          </a:p>
          <a:p>
            <a:pPr marL="285750" indent="-285750">
              <a:spcAft>
                <a:spcPts val="600"/>
              </a:spcAft>
            </a:pPr>
            <a:r>
              <a:rPr lang="en-US" sz="1400" dirty="0"/>
              <a:t>It implements serverless Functions through Docker containers</a:t>
            </a:r>
          </a:p>
          <a:p>
            <a:pPr marL="285750" indent="-285750">
              <a:spcAft>
                <a:spcPts val="600"/>
              </a:spcAft>
            </a:pPr>
            <a:r>
              <a:rPr lang="en-US" sz="1400" dirty="0"/>
              <a:t>Out of the box support for many runtimes</a:t>
            </a:r>
          </a:p>
          <a:p>
            <a:pPr marL="742950" lvl="1" indent="-285750">
              <a:spcAft>
                <a:spcPts val="600"/>
              </a:spcAft>
            </a:pPr>
            <a:r>
              <a:rPr lang="en-US" sz="1400" dirty="0"/>
              <a:t>Also support for custom Docker Container</a:t>
            </a:r>
          </a:p>
          <a:p>
            <a:pPr marL="285750" indent="-285750">
              <a:spcAft>
                <a:spcPts val="600"/>
              </a:spcAft>
            </a:pPr>
            <a:r>
              <a:rPr lang="en-US" sz="1400" dirty="0"/>
              <a:t>Project </a:t>
            </a:r>
            <a:r>
              <a:rPr lang="en-US" sz="1400" dirty="0" err="1"/>
              <a:t>Fn</a:t>
            </a:r>
            <a:r>
              <a:rPr lang="en-US" sz="1400" dirty="0"/>
              <a:t> is the foundation for Serverless Functions on OCI</a:t>
            </a:r>
          </a:p>
          <a:p>
            <a:pPr>
              <a:spcAft>
                <a:spcPts val="600"/>
              </a:spcAft>
            </a:pPr>
            <a:endParaRPr lang="en-NL" sz="1400" dirty="0"/>
          </a:p>
        </p:txBody>
      </p:sp>
      <p:sp>
        <p:nvSpPr>
          <p:cNvPr id="4" name="Footer Placeholder 3">
            <a:extLst>
              <a:ext uri="{FF2B5EF4-FFF2-40B4-BE49-F238E27FC236}">
                <a16:creationId xmlns:a16="http://schemas.microsoft.com/office/drawing/2014/main" id="{F4FBA301-817C-4EAF-AB3E-69D240236E7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AIOUG Webinars June 2020 | Oracle Cloud Native Application Development</a:t>
            </a:r>
            <a:endParaRPr lang="nl-NL"/>
          </a:p>
        </p:txBody>
      </p:sp>
      <p:pic>
        <p:nvPicPr>
          <p:cNvPr id="5" name="Picture 2" descr="https://s14-eu5.startpage.com/cgi-bin/serveimage?url=https%3A%2F%2Fencrypted-tbn0.gstatic.com%2Fimages%3Fq%3Dtbn%3AANd9GcR4G38NGSuUAjOeUxAKpN4_HiQoXzYz0Kx0tJ_3Zdr7aBhrGXTV%26s&amp;sp=427737030701c82d3127523a38ed1502&amp;anticache=724081">
            <a:extLst>
              <a:ext uri="{FF2B5EF4-FFF2-40B4-BE49-F238E27FC236}">
                <a16:creationId xmlns:a16="http://schemas.microsoft.com/office/drawing/2014/main" id="{DA74DB2E-AA2D-4E6A-BCD7-083B3D8C55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636634"/>
            <a:ext cx="4500000" cy="1856733"/>
          </a:xfrm>
          <a:prstGeom prst="rect">
            <a:avLst/>
          </a:prstGeom>
          <a:solidFill>
            <a:srgbClr val="FFFFFF"/>
          </a:solidFill>
        </p:spPr>
      </p:pic>
      <p:pic>
        <p:nvPicPr>
          <p:cNvPr id="6" name="Picture 5">
            <a:extLst>
              <a:ext uri="{FF2B5EF4-FFF2-40B4-BE49-F238E27FC236}">
                <a16:creationId xmlns:a16="http://schemas.microsoft.com/office/drawing/2014/main" id="{CCB27C63-8BA1-447C-8122-EAB5D179954A}"/>
              </a:ext>
            </a:extLst>
          </p:cNvPr>
          <p:cNvPicPr>
            <a:picLocks noChangeAspect="1"/>
          </p:cNvPicPr>
          <p:nvPr/>
        </p:nvPicPr>
        <p:blipFill>
          <a:blip r:embed="rId3"/>
          <a:stretch>
            <a:fillRect/>
          </a:stretch>
        </p:blipFill>
        <p:spPr>
          <a:xfrm>
            <a:off x="2578050" y="3228657"/>
            <a:ext cx="1885950" cy="352425"/>
          </a:xfrm>
          <a:prstGeom prst="rect">
            <a:avLst/>
          </a:prstGeom>
        </p:spPr>
      </p:pic>
    </p:spTree>
    <p:extLst>
      <p:ext uri="{BB962C8B-B14F-4D97-AF65-F5344CB8AC3E}">
        <p14:creationId xmlns:p14="http://schemas.microsoft.com/office/powerpoint/2010/main" val="2892672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err="1"/>
              <a:t>Fn</a:t>
            </a:r>
            <a:r>
              <a:rPr lang="nl-NL" dirty="0"/>
              <a:t> </a:t>
            </a:r>
            <a:r>
              <a:rPr lang="nl-NL" dirty="0" err="1"/>
              <a:t>Functions</a:t>
            </a:r>
            <a:r>
              <a:rPr lang="nl-NL" dirty="0"/>
              <a:t> – </a:t>
            </a:r>
            <a:r>
              <a:rPr lang="nl-NL" dirty="0" err="1"/>
              <a:t>request</a:t>
            </a:r>
            <a:r>
              <a:rPr lang="nl-NL" dirty="0"/>
              <a:t> handling</a:t>
            </a:r>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AIOUG Webinars June 2020 | Oracle Cloud Native Application Development</a:t>
            </a:r>
            <a:endParaRPr lang="nl-NL" kern="0">
              <a:solidFill>
                <a:srgbClr val="FFFFFF"/>
              </a:solidFill>
              <a:latin typeface="Arial"/>
              <a:cs typeface="Arial"/>
              <a:sym typeface="Arial"/>
            </a:endParaRPr>
          </a:p>
        </p:txBody>
      </p:sp>
      <p:sp>
        <p:nvSpPr>
          <p:cNvPr id="6" name="Rectangle 5">
            <a:extLst>
              <a:ext uri="{FF2B5EF4-FFF2-40B4-BE49-F238E27FC236}">
                <a16:creationId xmlns:a16="http://schemas.microsoft.com/office/drawing/2014/main" id="{94665663-6725-4BD3-B17E-1A0D37DCC243}"/>
              </a:ext>
            </a:extLst>
          </p:cNvPr>
          <p:cNvSpPr/>
          <p:nvPr/>
        </p:nvSpPr>
        <p:spPr>
          <a:xfrm>
            <a:off x="4466677" y="2061828"/>
            <a:ext cx="3524777" cy="18112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a:solidFill>
                <a:srgbClr val="FFFFFF"/>
              </a:solidFill>
              <a:latin typeface="Arial" panose="020B0604020202020204"/>
            </a:endParaRPr>
          </a:p>
        </p:txBody>
      </p:sp>
      <p:sp>
        <p:nvSpPr>
          <p:cNvPr id="7" name="TextBox 6">
            <a:extLst>
              <a:ext uri="{FF2B5EF4-FFF2-40B4-BE49-F238E27FC236}">
                <a16:creationId xmlns:a16="http://schemas.microsoft.com/office/drawing/2014/main" id="{9C6B5529-4D40-4886-8459-FCF3FAE4EC48}"/>
              </a:ext>
            </a:extLst>
          </p:cNvPr>
          <p:cNvSpPr txBox="1"/>
          <p:nvPr/>
        </p:nvSpPr>
        <p:spPr>
          <a:xfrm>
            <a:off x="6135307" y="2685045"/>
            <a:ext cx="1675193" cy="1169551"/>
          </a:xfrm>
          <a:prstGeom prst="rect">
            <a:avLst/>
          </a:prstGeom>
          <a:solidFill>
            <a:srgbClr val="6699FF"/>
          </a:solidFill>
        </p:spPr>
        <p:txBody>
          <a:bodyPr wrap="square" rtlCol="0">
            <a:spAutoFit/>
          </a:bodyPr>
          <a:lstStyle/>
          <a:p>
            <a:pPr algn="ctr" defTabSz="914378"/>
            <a:r>
              <a:rPr lang="nl-NL" dirty="0" err="1">
                <a:solidFill>
                  <a:srgbClr val="FFFFFF"/>
                </a:solidFill>
              </a:rPr>
              <a:t>Function</a:t>
            </a:r>
            <a:r>
              <a:rPr lang="nl-NL" dirty="0">
                <a:solidFill>
                  <a:srgbClr val="FFFFFF"/>
                </a:solidFill>
              </a:rPr>
              <a:t> </a:t>
            </a:r>
            <a:r>
              <a:rPr lang="nl-NL" dirty="0" err="1">
                <a:solidFill>
                  <a:srgbClr val="FFFFFF"/>
                </a:solidFill>
              </a:rPr>
              <a:t>Implementation</a:t>
            </a:r>
            <a:r>
              <a:rPr lang="nl-NL" dirty="0">
                <a:solidFill>
                  <a:srgbClr val="FFFFFF"/>
                </a:solidFill>
              </a:rPr>
              <a:t> (Node, Java, Go, Python, </a:t>
            </a:r>
            <a:r>
              <a:rPr lang="nl-NL" dirty="0" err="1">
                <a:solidFill>
                  <a:srgbClr val="FFFFFF"/>
                </a:solidFill>
              </a:rPr>
              <a:t>custom</a:t>
            </a:r>
            <a:r>
              <a:rPr lang="nl-NL" dirty="0">
                <a:solidFill>
                  <a:srgbClr val="FFFFFF"/>
                </a:solidFill>
              </a:rPr>
              <a:t> Docker, …)</a:t>
            </a:r>
            <a:endParaRPr lang="en-NL" dirty="0">
              <a:solidFill>
                <a:srgbClr val="FFFFFF"/>
              </a:solidFill>
            </a:endParaRPr>
          </a:p>
        </p:txBody>
      </p:sp>
      <p:pic>
        <p:nvPicPr>
          <p:cNvPr id="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CC245216-A8A0-4B73-A3EB-D01EE6F04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4330" y="3313315"/>
            <a:ext cx="596217" cy="50082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E92EC-0F81-44A8-A412-556C1C917B80}"/>
              </a:ext>
            </a:extLst>
          </p:cNvPr>
          <p:cNvSpPr txBox="1"/>
          <p:nvPr/>
        </p:nvSpPr>
        <p:spPr>
          <a:xfrm>
            <a:off x="4814526" y="2396872"/>
            <a:ext cx="1015321" cy="307777"/>
          </a:xfrm>
          <a:prstGeom prst="rect">
            <a:avLst/>
          </a:prstGeom>
          <a:solidFill>
            <a:srgbClr val="6699FF"/>
          </a:solidFill>
        </p:spPr>
        <p:txBody>
          <a:bodyPr wrap="square" rtlCol="0">
            <a:spAutoFit/>
          </a:bodyPr>
          <a:lstStyle/>
          <a:p>
            <a:pPr algn="ctr" defTabSz="914378"/>
            <a:r>
              <a:rPr lang="nl-NL" dirty="0">
                <a:solidFill>
                  <a:srgbClr val="FFFFFF"/>
                </a:solidFill>
              </a:rPr>
              <a:t>FDK</a:t>
            </a:r>
            <a:endParaRPr lang="en-NL" dirty="0">
              <a:solidFill>
                <a:srgbClr val="FFFFFF"/>
              </a:solidFill>
            </a:endParaRPr>
          </a:p>
        </p:txBody>
      </p:sp>
      <p:pic>
        <p:nvPicPr>
          <p:cNvPr id="1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50A3949-565F-47E7-A992-53B18CBA7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675" y="2178812"/>
            <a:ext cx="741229" cy="3077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111119-CB5A-4E49-820B-9A909AA15781}"/>
              </a:ext>
            </a:extLst>
          </p:cNvPr>
          <p:cNvSpPr txBox="1"/>
          <p:nvPr/>
        </p:nvSpPr>
        <p:spPr>
          <a:xfrm>
            <a:off x="4399737" y="1723209"/>
            <a:ext cx="870751" cy="307777"/>
          </a:xfrm>
          <a:prstGeom prst="rect">
            <a:avLst/>
          </a:prstGeom>
          <a:noFill/>
        </p:spPr>
        <p:txBody>
          <a:bodyPr wrap="none" rtlCol="0">
            <a:spAutoFit/>
          </a:bodyPr>
          <a:lstStyle/>
          <a:p>
            <a:pPr defTabSz="914378"/>
            <a:r>
              <a:rPr lang="en-GB" dirty="0"/>
              <a:t>Function</a:t>
            </a:r>
            <a:endParaRPr lang="en-NL" dirty="0"/>
          </a:p>
        </p:txBody>
      </p:sp>
      <p:sp>
        <p:nvSpPr>
          <p:cNvPr id="12" name="Arrow: Right 11">
            <a:extLst>
              <a:ext uri="{FF2B5EF4-FFF2-40B4-BE49-F238E27FC236}">
                <a16:creationId xmlns:a16="http://schemas.microsoft.com/office/drawing/2014/main" id="{1529F964-ED9F-489A-BB7E-1000D3CF0F67}"/>
              </a:ext>
            </a:extLst>
          </p:cNvPr>
          <p:cNvSpPr/>
          <p:nvPr/>
        </p:nvSpPr>
        <p:spPr>
          <a:xfrm>
            <a:off x="2022734" y="2597280"/>
            <a:ext cx="2581596" cy="698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dirty="0">
                <a:solidFill>
                  <a:srgbClr val="FFFFFF"/>
                </a:solidFill>
                <a:latin typeface="Arial" panose="020B0604020202020204"/>
              </a:rPr>
              <a:t>HTTP Request</a:t>
            </a:r>
            <a:endParaRPr lang="en-NL" dirty="0">
              <a:solidFill>
                <a:srgbClr val="FFFFFF"/>
              </a:solidFill>
              <a:latin typeface="Arial" panose="020B0604020202020204"/>
            </a:endParaRPr>
          </a:p>
        </p:txBody>
      </p:sp>
      <p:sp>
        <p:nvSpPr>
          <p:cNvPr id="13" name="Speech Bubble: Rectangle 12">
            <a:extLst>
              <a:ext uri="{FF2B5EF4-FFF2-40B4-BE49-F238E27FC236}">
                <a16:creationId xmlns:a16="http://schemas.microsoft.com/office/drawing/2014/main" id="{9A23B192-5EA8-424F-AA0F-5DDAF0853566}"/>
              </a:ext>
            </a:extLst>
          </p:cNvPr>
          <p:cNvSpPr/>
          <p:nvPr/>
        </p:nvSpPr>
        <p:spPr>
          <a:xfrm>
            <a:off x="358551" y="1259986"/>
            <a:ext cx="2282046" cy="586398"/>
          </a:xfrm>
          <a:prstGeom prst="wedgeRectCallout">
            <a:avLst>
              <a:gd name="adj1" fmla="val 35632"/>
              <a:gd name="adj2" fmla="val 2260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200" dirty="0">
              <a:solidFill>
                <a:srgbClr val="000000"/>
              </a:solidFill>
              <a:latin typeface="Arial" panose="020B0604020202020204"/>
            </a:endParaRPr>
          </a:p>
        </p:txBody>
      </p:sp>
      <p:sp>
        <p:nvSpPr>
          <p:cNvPr id="14" name="TextBox 13">
            <a:extLst>
              <a:ext uri="{FF2B5EF4-FFF2-40B4-BE49-F238E27FC236}">
                <a16:creationId xmlns:a16="http://schemas.microsoft.com/office/drawing/2014/main" id="{E9BD5467-28B7-4B70-972A-DEFEAE23B789}"/>
              </a:ext>
            </a:extLst>
          </p:cNvPr>
          <p:cNvSpPr txBox="1"/>
          <p:nvPr/>
        </p:nvSpPr>
        <p:spPr>
          <a:xfrm>
            <a:off x="358551" y="1323163"/>
            <a:ext cx="2493061" cy="461665"/>
          </a:xfrm>
          <a:prstGeom prst="rect">
            <a:avLst/>
          </a:prstGeom>
          <a:noFill/>
        </p:spPr>
        <p:txBody>
          <a:bodyPr wrap="square" rtlCol="0">
            <a:spAutoFit/>
          </a:bodyPr>
          <a:lstStyle/>
          <a:p>
            <a:pPr defTabSz="914378"/>
            <a:r>
              <a:rPr lang="nl-NL" sz="1200" dirty="0" err="1"/>
              <a:t>With</a:t>
            </a:r>
            <a:r>
              <a:rPr lang="nl-NL" sz="1200" dirty="0"/>
              <a:t> </a:t>
            </a:r>
            <a:r>
              <a:rPr lang="nl-NL" sz="1200" dirty="0" err="1"/>
              <a:t>method</a:t>
            </a:r>
            <a:r>
              <a:rPr lang="nl-NL" sz="1200" dirty="0"/>
              <a:t>, headers, query parameters, </a:t>
            </a:r>
            <a:r>
              <a:rPr lang="nl-NL" sz="1200" dirty="0" err="1"/>
              <a:t>url</a:t>
            </a:r>
            <a:r>
              <a:rPr lang="nl-NL" sz="1200" dirty="0"/>
              <a:t> </a:t>
            </a:r>
            <a:r>
              <a:rPr lang="nl-NL" sz="1200" dirty="0" err="1"/>
              <a:t>path</a:t>
            </a:r>
            <a:r>
              <a:rPr lang="nl-NL" sz="1200" dirty="0"/>
              <a:t>, body</a:t>
            </a:r>
          </a:p>
        </p:txBody>
      </p:sp>
      <p:cxnSp>
        <p:nvCxnSpPr>
          <p:cNvPr id="15" name="Connector: Elbow 14">
            <a:extLst>
              <a:ext uri="{FF2B5EF4-FFF2-40B4-BE49-F238E27FC236}">
                <a16:creationId xmlns:a16="http://schemas.microsoft.com/office/drawing/2014/main" id="{20273109-7190-4C9C-BBAF-AB5425518EF7}"/>
              </a:ext>
            </a:extLst>
          </p:cNvPr>
          <p:cNvCxnSpPr>
            <a:stCxn id="12" idx="3"/>
            <a:endCxn id="9" idx="1"/>
          </p:cNvCxnSpPr>
          <p:nvPr/>
        </p:nvCxnSpPr>
        <p:spPr>
          <a:xfrm flipV="1">
            <a:off x="4604330" y="2550761"/>
            <a:ext cx="210196" cy="395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E0E2458-791C-4752-B34F-4D9C2136F006}"/>
              </a:ext>
            </a:extLst>
          </p:cNvPr>
          <p:cNvCxnSpPr>
            <a:cxnSpLocks/>
            <a:stCxn id="9" idx="2"/>
            <a:endCxn id="7" idx="1"/>
          </p:cNvCxnSpPr>
          <p:nvPr/>
        </p:nvCxnSpPr>
        <p:spPr>
          <a:xfrm rot="16200000" flipH="1">
            <a:off x="5446161" y="2580675"/>
            <a:ext cx="565172" cy="813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peech Bubble: Rectangle 16">
            <a:extLst>
              <a:ext uri="{FF2B5EF4-FFF2-40B4-BE49-F238E27FC236}">
                <a16:creationId xmlns:a16="http://schemas.microsoft.com/office/drawing/2014/main" id="{ACC8B9ED-5570-4061-BC32-748502CFC881}"/>
              </a:ext>
            </a:extLst>
          </p:cNvPr>
          <p:cNvSpPr/>
          <p:nvPr/>
        </p:nvSpPr>
        <p:spPr>
          <a:xfrm>
            <a:off x="4902081" y="4129602"/>
            <a:ext cx="2747729" cy="586398"/>
          </a:xfrm>
          <a:prstGeom prst="wedgeRectCallout">
            <a:avLst>
              <a:gd name="adj1" fmla="val -17718"/>
              <a:gd name="adj2" fmla="val -1978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a:solidFill>
                <a:srgbClr val="000000"/>
              </a:solidFill>
              <a:latin typeface="Arial" panose="020B0604020202020204"/>
            </a:endParaRPr>
          </a:p>
        </p:txBody>
      </p:sp>
      <p:sp>
        <p:nvSpPr>
          <p:cNvPr id="18" name="TextBox 17">
            <a:extLst>
              <a:ext uri="{FF2B5EF4-FFF2-40B4-BE49-F238E27FC236}">
                <a16:creationId xmlns:a16="http://schemas.microsoft.com/office/drawing/2014/main" id="{A4D069D9-B4C6-4CA2-8BB4-3EE9190A3797}"/>
              </a:ext>
            </a:extLst>
          </p:cNvPr>
          <p:cNvSpPr txBox="1"/>
          <p:nvPr/>
        </p:nvSpPr>
        <p:spPr>
          <a:xfrm>
            <a:off x="4902081" y="4192779"/>
            <a:ext cx="3240000" cy="461665"/>
          </a:xfrm>
          <a:prstGeom prst="rect">
            <a:avLst/>
          </a:prstGeom>
          <a:noFill/>
        </p:spPr>
        <p:txBody>
          <a:bodyPr wrap="square" rtlCol="0">
            <a:spAutoFit/>
          </a:bodyPr>
          <a:lstStyle/>
          <a:p>
            <a:pPr defTabSz="914378"/>
            <a:r>
              <a:rPr lang="nl-NL" sz="1200" dirty="0"/>
              <a:t>input – </a:t>
            </a:r>
            <a:r>
              <a:rPr lang="nl-NL" sz="1200" dirty="0" err="1"/>
              <a:t>derived</a:t>
            </a:r>
            <a:r>
              <a:rPr lang="nl-NL" sz="1200" dirty="0"/>
              <a:t> </a:t>
            </a:r>
            <a:r>
              <a:rPr lang="nl-NL" sz="1200" dirty="0" err="1"/>
              <a:t>from</a:t>
            </a:r>
            <a:r>
              <a:rPr lang="nl-NL" sz="1200" dirty="0"/>
              <a:t> body</a:t>
            </a:r>
          </a:p>
          <a:p>
            <a:pPr defTabSz="914378"/>
            <a:r>
              <a:rPr lang="nl-NL" sz="1200" dirty="0" err="1"/>
              <a:t>ctx</a:t>
            </a:r>
            <a:r>
              <a:rPr lang="nl-NL" sz="1200" dirty="0"/>
              <a:t> – </a:t>
            </a:r>
            <a:r>
              <a:rPr lang="nl-NL" sz="1200" dirty="0" err="1"/>
              <a:t>raw</a:t>
            </a:r>
            <a:r>
              <a:rPr lang="nl-NL" sz="1200" dirty="0"/>
              <a:t> HTTP </a:t>
            </a:r>
            <a:r>
              <a:rPr lang="nl-NL" sz="1200" dirty="0" err="1"/>
              <a:t>request</a:t>
            </a:r>
            <a:r>
              <a:rPr lang="nl-NL" sz="1200" dirty="0"/>
              <a:t> </a:t>
            </a:r>
            <a:r>
              <a:rPr lang="nl-NL" sz="1200" dirty="0" err="1"/>
              <a:t>components</a:t>
            </a:r>
            <a:endParaRPr lang="nl-NL" sz="1200" dirty="0"/>
          </a:p>
        </p:txBody>
      </p:sp>
    </p:spTree>
    <p:extLst>
      <p:ext uri="{BB962C8B-B14F-4D97-AF65-F5344CB8AC3E}">
        <p14:creationId xmlns:p14="http://schemas.microsoft.com/office/powerpoint/2010/main" val="12708084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a:t>Oracle </a:t>
            </a:r>
            <a:r>
              <a:rPr lang="nl-NL" dirty="0" err="1"/>
              <a:t>Functions</a:t>
            </a:r>
            <a:endParaRPr lang="en-NL" dirty="0"/>
          </a:p>
        </p:txBody>
      </p:sp>
      <p:sp>
        <p:nvSpPr>
          <p:cNvPr id="3" name="Content Placeholder 2">
            <a:extLst>
              <a:ext uri="{FF2B5EF4-FFF2-40B4-BE49-F238E27FC236}">
                <a16:creationId xmlns:a16="http://schemas.microsoft.com/office/drawing/2014/main" id="{120B36F6-CFE8-42B6-8933-EA9E57F5E5EE}"/>
              </a:ext>
            </a:extLst>
          </p:cNvPr>
          <p:cNvSpPr>
            <a:spLocks noGrp="1"/>
          </p:cNvSpPr>
          <p:nvPr>
            <p:ph idx="1"/>
          </p:nvPr>
        </p:nvSpPr>
        <p:spPr/>
        <p:txBody>
          <a:bodyPr/>
          <a:lstStyle/>
          <a:p>
            <a:r>
              <a:rPr lang="nl-NL" dirty="0" err="1"/>
              <a:t>Functions</a:t>
            </a:r>
            <a:r>
              <a:rPr lang="nl-NL" dirty="0"/>
              <a:t> on OCI – </a:t>
            </a:r>
            <a:r>
              <a:rPr lang="nl-NL" dirty="0" err="1"/>
              <a:t>based</a:t>
            </a:r>
            <a:r>
              <a:rPr lang="nl-NL" dirty="0"/>
              <a:t> on </a:t>
            </a:r>
            <a:r>
              <a:rPr lang="nl-NL" dirty="0" err="1"/>
              <a:t>Fn</a:t>
            </a:r>
            <a:endParaRPr lang="nl-NL" dirty="0"/>
          </a:p>
          <a:p>
            <a:pPr lvl="1"/>
            <a:r>
              <a:rPr lang="nl-NL" dirty="0"/>
              <a:t>Oracle is </a:t>
            </a:r>
            <a:r>
              <a:rPr lang="nl-NL" dirty="0" err="1"/>
              <a:t>one</a:t>
            </a:r>
            <a:r>
              <a:rPr lang="nl-NL" dirty="0"/>
              <a:t> of </a:t>
            </a:r>
            <a:r>
              <a:rPr lang="nl-NL" dirty="0" err="1"/>
              <a:t>the</a:t>
            </a:r>
            <a:r>
              <a:rPr lang="nl-NL" dirty="0"/>
              <a:t> </a:t>
            </a:r>
            <a:r>
              <a:rPr lang="nl-NL" dirty="0" err="1"/>
              <a:t>Fn</a:t>
            </a:r>
            <a:r>
              <a:rPr lang="nl-NL" dirty="0"/>
              <a:t> providers</a:t>
            </a:r>
          </a:p>
          <a:p>
            <a:pPr lvl="1"/>
            <a:r>
              <a:rPr lang="nl-NL" dirty="0" err="1"/>
              <a:t>Function</a:t>
            </a:r>
            <a:r>
              <a:rPr lang="nl-NL" dirty="0"/>
              <a:t> Container Images are </a:t>
            </a:r>
            <a:r>
              <a:rPr lang="nl-NL" dirty="0" err="1"/>
              <a:t>stored</a:t>
            </a:r>
            <a:br>
              <a:rPr lang="nl-NL" dirty="0"/>
            </a:br>
            <a:r>
              <a:rPr lang="nl-NL" dirty="0"/>
              <a:t>in OCI Container </a:t>
            </a:r>
            <a:r>
              <a:rPr lang="nl-NL" dirty="0" err="1"/>
              <a:t>Registry</a:t>
            </a:r>
            <a:endParaRPr lang="nl-NL" dirty="0"/>
          </a:p>
          <a:p>
            <a:r>
              <a:rPr lang="nl-NL" dirty="0"/>
              <a:t>Triggers </a:t>
            </a:r>
            <a:r>
              <a:rPr lang="nl-NL" dirty="0" err="1"/>
              <a:t>can</a:t>
            </a:r>
            <a:r>
              <a:rPr lang="nl-NL" dirty="0"/>
              <a:t> </a:t>
            </a:r>
            <a:r>
              <a:rPr lang="nl-NL" dirty="0" err="1"/>
              <a:t>be</a:t>
            </a:r>
            <a:r>
              <a:rPr lang="nl-NL" dirty="0"/>
              <a:t>:</a:t>
            </a:r>
          </a:p>
          <a:p>
            <a:pPr lvl="1"/>
            <a:r>
              <a:rPr lang="nl-NL" dirty="0"/>
              <a:t>HTTP </a:t>
            </a:r>
            <a:r>
              <a:rPr lang="nl-NL" dirty="0" err="1"/>
              <a:t>Requests</a:t>
            </a:r>
            <a:endParaRPr lang="nl-NL" dirty="0"/>
          </a:p>
          <a:p>
            <a:pPr lvl="1"/>
            <a:r>
              <a:rPr lang="nl-NL" dirty="0"/>
              <a:t>OCI Events</a:t>
            </a:r>
          </a:p>
          <a:p>
            <a:pPr lvl="1"/>
            <a:r>
              <a:rPr lang="nl-NL" dirty="0"/>
              <a:t>API Gateway calls</a:t>
            </a:r>
          </a:p>
          <a:p>
            <a:r>
              <a:rPr lang="nl-NL" dirty="0"/>
              <a:t>OCI </a:t>
            </a:r>
            <a:r>
              <a:rPr lang="nl-NL" dirty="0" err="1"/>
              <a:t>gathers</a:t>
            </a:r>
            <a:r>
              <a:rPr lang="nl-NL" dirty="0"/>
              <a:t> logs (on OCI Object Storage) </a:t>
            </a:r>
            <a:r>
              <a:rPr lang="nl-NL" dirty="0" err="1"/>
              <a:t>and</a:t>
            </a:r>
            <a:r>
              <a:rPr lang="nl-NL" dirty="0"/>
              <a:t> </a:t>
            </a:r>
            <a:r>
              <a:rPr lang="nl-NL" dirty="0" err="1"/>
              <a:t>metrics</a:t>
            </a:r>
            <a:endParaRPr lang="nl-NL" dirty="0"/>
          </a:p>
          <a:p>
            <a:r>
              <a:rPr lang="nl-NL" dirty="0"/>
              <a:t>A </a:t>
            </a:r>
            <a:r>
              <a:rPr lang="nl-NL" dirty="0" err="1"/>
              <a:t>function</a:t>
            </a:r>
            <a:r>
              <a:rPr lang="nl-NL" dirty="0"/>
              <a:t> </a:t>
            </a:r>
            <a:r>
              <a:rPr lang="nl-NL" dirty="0" err="1"/>
              <a:t>instance</a:t>
            </a:r>
            <a:r>
              <a:rPr lang="nl-NL" dirty="0"/>
              <a:t> </a:t>
            </a:r>
            <a:r>
              <a:rPr lang="nl-NL" dirty="0" err="1"/>
              <a:t>will</a:t>
            </a:r>
            <a:r>
              <a:rPr lang="nl-NL" dirty="0"/>
              <a:t> </a:t>
            </a:r>
            <a:r>
              <a:rPr lang="nl-NL" dirty="0" err="1"/>
              <a:t>be</a:t>
            </a:r>
            <a:r>
              <a:rPr lang="nl-NL" dirty="0"/>
              <a:t> </a:t>
            </a:r>
            <a:r>
              <a:rPr lang="nl-NL" dirty="0" err="1"/>
              <a:t>removed</a:t>
            </a:r>
            <a:r>
              <a:rPr lang="nl-NL" dirty="0"/>
              <a:t> </a:t>
            </a:r>
            <a:r>
              <a:rPr lang="nl-NL" dirty="0" err="1"/>
              <a:t>after</a:t>
            </a:r>
            <a:r>
              <a:rPr lang="nl-NL" dirty="0"/>
              <a:t> 5-10 minutes of </a:t>
            </a:r>
            <a:r>
              <a:rPr lang="nl-NL" dirty="0" err="1"/>
              <a:t>inactivity</a:t>
            </a:r>
            <a:endParaRPr lang="nl-NL" dirty="0"/>
          </a:p>
          <a:p>
            <a:pPr lvl="1"/>
            <a:r>
              <a:rPr lang="nl-NL" dirty="0" err="1"/>
              <a:t>Note</a:t>
            </a:r>
            <a:r>
              <a:rPr lang="nl-NL" dirty="0"/>
              <a:t>: </a:t>
            </a:r>
            <a:r>
              <a:rPr lang="nl-NL" dirty="0" err="1"/>
              <a:t>an</a:t>
            </a:r>
            <a:r>
              <a:rPr lang="nl-NL" dirty="0"/>
              <a:t> </a:t>
            </a:r>
            <a:r>
              <a:rPr lang="nl-NL" dirty="0" err="1"/>
              <a:t>instance</a:t>
            </a:r>
            <a:r>
              <a:rPr lang="nl-NL" dirty="0"/>
              <a:t> </a:t>
            </a:r>
            <a:r>
              <a:rPr lang="nl-NL" dirty="0" err="1"/>
              <a:t>can</a:t>
            </a:r>
            <a:r>
              <a:rPr lang="nl-NL" dirty="0"/>
              <a:t> handle multiple </a:t>
            </a:r>
            <a:r>
              <a:rPr lang="nl-NL" dirty="0" err="1"/>
              <a:t>requests</a:t>
            </a:r>
            <a:endParaRPr lang="nl-NL" dirty="0"/>
          </a:p>
          <a:p>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AIOUG Webinars June 2020 | Oracle Cloud Native Application Development</a:t>
            </a:r>
            <a:endParaRPr lang="nl-NL" kern="0">
              <a:solidFill>
                <a:srgbClr val="FFFFFF"/>
              </a:solidFill>
              <a:latin typeface="Arial"/>
              <a:cs typeface="Arial"/>
              <a:sym typeface="Arial"/>
            </a:endParaRPr>
          </a:p>
        </p:txBody>
      </p:sp>
      <p:pic>
        <p:nvPicPr>
          <p:cNvPr id="5" name="Picture 4">
            <a:extLst>
              <a:ext uri="{FF2B5EF4-FFF2-40B4-BE49-F238E27FC236}">
                <a16:creationId xmlns:a16="http://schemas.microsoft.com/office/drawing/2014/main" id="{94F543A8-700B-458A-B4E1-FBBD2818C43C}"/>
              </a:ext>
            </a:extLst>
          </p:cNvPr>
          <p:cNvPicPr>
            <a:picLocks noChangeAspect="1"/>
          </p:cNvPicPr>
          <p:nvPr/>
        </p:nvPicPr>
        <p:blipFill>
          <a:blip r:embed="rId2"/>
          <a:stretch>
            <a:fillRect/>
          </a:stretch>
        </p:blipFill>
        <p:spPr>
          <a:xfrm>
            <a:off x="4968001" y="936001"/>
            <a:ext cx="3612193" cy="1859441"/>
          </a:xfrm>
          <a:prstGeom prst="rect">
            <a:avLst/>
          </a:prstGeom>
        </p:spPr>
      </p:pic>
    </p:spTree>
    <p:extLst>
      <p:ext uri="{BB962C8B-B14F-4D97-AF65-F5344CB8AC3E}">
        <p14:creationId xmlns:p14="http://schemas.microsoft.com/office/powerpoint/2010/main" val="2583302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D2BD0-EB4B-472F-AB8F-D37D53BAC421}"/>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1B7BFF37-029B-459E-BC95-D70FFA97BC6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30E8C77-E46F-44A5-978F-40C47F5CDB08}"/>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AIOUG Webinars June 2020 | Oracle Cloud Native Application Development</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917CA6A9-AB19-417E-8B55-7826C448DE57}"/>
              </a:ext>
            </a:extLst>
          </p:cNvPr>
          <p:cNvSpPr/>
          <p:nvPr/>
        </p:nvSpPr>
        <p:spPr>
          <a:xfrm>
            <a:off x="5837465" y="285873"/>
            <a:ext cx="2618224" cy="2502040"/>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6" name="TextBox 5">
            <a:extLst>
              <a:ext uri="{FF2B5EF4-FFF2-40B4-BE49-F238E27FC236}">
                <a16:creationId xmlns:a16="http://schemas.microsoft.com/office/drawing/2014/main" id="{F167FC9C-C62D-4108-A81F-AD114D31D5EA}"/>
              </a:ext>
            </a:extLst>
          </p:cNvPr>
          <p:cNvSpPr txBox="1"/>
          <p:nvPr/>
        </p:nvSpPr>
        <p:spPr>
          <a:xfrm>
            <a:off x="6139784" y="19382"/>
            <a:ext cx="1803699" cy="253916"/>
          </a:xfrm>
          <a:prstGeom prst="rect">
            <a:avLst/>
          </a:prstGeom>
          <a:noFill/>
        </p:spPr>
        <p:txBody>
          <a:bodyPr wrap="none" rtlCol="0">
            <a:spAutoFit/>
          </a:bodyPr>
          <a:lstStyle/>
          <a:p>
            <a:pPr defTabSz="914378"/>
            <a:r>
              <a:rPr lang="nl-NL" sz="1050" dirty="0"/>
              <a:t>Oracle Cloud </a:t>
            </a:r>
            <a:r>
              <a:rPr lang="nl-NL" sz="1050" dirty="0" err="1"/>
              <a:t>Infrastructure</a:t>
            </a:r>
            <a:endParaRPr lang="en-NL" sz="1050" dirty="0"/>
          </a:p>
        </p:txBody>
      </p:sp>
      <p:sp>
        <p:nvSpPr>
          <p:cNvPr id="7" name="Rectangle 6">
            <a:extLst>
              <a:ext uri="{FF2B5EF4-FFF2-40B4-BE49-F238E27FC236}">
                <a16:creationId xmlns:a16="http://schemas.microsoft.com/office/drawing/2014/main" id="{F8DF81F0-0949-4D21-AA66-D75C7E291F17}"/>
              </a:ext>
            </a:extLst>
          </p:cNvPr>
          <p:cNvSpPr/>
          <p:nvPr/>
        </p:nvSpPr>
        <p:spPr>
          <a:xfrm>
            <a:off x="6810100" y="511960"/>
            <a:ext cx="1428600" cy="102464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8" name="Rectangle 7">
            <a:extLst>
              <a:ext uri="{FF2B5EF4-FFF2-40B4-BE49-F238E27FC236}">
                <a16:creationId xmlns:a16="http://schemas.microsoft.com/office/drawing/2014/main" id="{ABD7A64B-9617-4701-8560-52278096BC85}"/>
              </a:ext>
            </a:extLst>
          </p:cNvPr>
          <p:cNvSpPr/>
          <p:nvPr/>
        </p:nvSpPr>
        <p:spPr>
          <a:xfrm>
            <a:off x="7298386" y="897565"/>
            <a:ext cx="841550" cy="5187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9" name="TextBox 8">
            <a:extLst>
              <a:ext uri="{FF2B5EF4-FFF2-40B4-BE49-F238E27FC236}">
                <a16:creationId xmlns:a16="http://schemas.microsoft.com/office/drawing/2014/main" id="{11FC06F6-05C4-4D17-BCAA-EAC567D20C02}"/>
              </a:ext>
            </a:extLst>
          </p:cNvPr>
          <p:cNvSpPr txBox="1"/>
          <p:nvPr/>
        </p:nvSpPr>
        <p:spPr>
          <a:xfrm>
            <a:off x="7298386" y="1019986"/>
            <a:ext cx="841550" cy="253916"/>
          </a:xfrm>
          <a:prstGeom prst="rect">
            <a:avLst/>
          </a:prstGeom>
          <a:noFill/>
        </p:spPr>
        <p:txBody>
          <a:bodyPr wrap="square" rtlCol="0">
            <a:spAutoFit/>
          </a:bodyPr>
          <a:lstStyle/>
          <a:p>
            <a:pPr algn="ctr" defTabSz="914378"/>
            <a:r>
              <a:rPr lang="nl-NL" sz="1050" dirty="0" err="1">
                <a:solidFill>
                  <a:srgbClr val="FFFFFF"/>
                </a:solidFill>
              </a:rPr>
              <a:t>Function</a:t>
            </a:r>
            <a:endParaRPr lang="en-NL" sz="1050" dirty="0">
              <a:solidFill>
                <a:srgbClr val="FFFFFF"/>
              </a:solidFill>
            </a:endParaRPr>
          </a:p>
        </p:txBody>
      </p:sp>
      <p:sp>
        <p:nvSpPr>
          <p:cNvPr id="10" name="TextBox 9">
            <a:extLst>
              <a:ext uri="{FF2B5EF4-FFF2-40B4-BE49-F238E27FC236}">
                <a16:creationId xmlns:a16="http://schemas.microsoft.com/office/drawing/2014/main" id="{067B138D-FCC8-4BEA-B889-65A4F1DCC81B}"/>
              </a:ext>
            </a:extLst>
          </p:cNvPr>
          <p:cNvSpPr txBox="1"/>
          <p:nvPr/>
        </p:nvSpPr>
        <p:spPr>
          <a:xfrm>
            <a:off x="6725801" y="537948"/>
            <a:ext cx="1102800" cy="253916"/>
          </a:xfrm>
          <a:prstGeom prst="rect">
            <a:avLst/>
          </a:prstGeom>
          <a:noFill/>
        </p:spPr>
        <p:txBody>
          <a:bodyPr wrap="square" rtlCol="0">
            <a:spAutoFit/>
          </a:bodyPr>
          <a:lstStyle/>
          <a:p>
            <a:pPr algn="ctr" defTabSz="914378"/>
            <a:r>
              <a:rPr lang="nl-NL" sz="1050" dirty="0">
                <a:solidFill>
                  <a:srgbClr val="FFFFFF"/>
                </a:solidFill>
              </a:rPr>
              <a:t>Application</a:t>
            </a:r>
            <a:endParaRPr lang="en-NL" sz="1050" dirty="0">
              <a:solidFill>
                <a:srgbClr val="FFFFFF"/>
              </a:solidFill>
            </a:endParaRPr>
          </a:p>
        </p:txBody>
      </p:sp>
      <p:sp>
        <p:nvSpPr>
          <p:cNvPr id="11" name="Rectangle 10">
            <a:extLst>
              <a:ext uri="{FF2B5EF4-FFF2-40B4-BE49-F238E27FC236}">
                <a16:creationId xmlns:a16="http://schemas.microsoft.com/office/drawing/2014/main" id="{95AD9646-73C6-471F-88DD-D4D7373FA3CC}"/>
              </a:ext>
            </a:extLst>
          </p:cNvPr>
          <p:cNvSpPr/>
          <p:nvPr/>
        </p:nvSpPr>
        <p:spPr>
          <a:xfrm>
            <a:off x="5999644" y="1683421"/>
            <a:ext cx="1428600" cy="102464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12" name="Rectangle 11">
            <a:extLst>
              <a:ext uri="{FF2B5EF4-FFF2-40B4-BE49-F238E27FC236}">
                <a16:creationId xmlns:a16="http://schemas.microsoft.com/office/drawing/2014/main" id="{465A7410-5FE0-4A23-B8DC-B3F1F07B2CCD}"/>
              </a:ext>
            </a:extLst>
          </p:cNvPr>
          <p:cNvSpPr/>
          <p:nvPr/>
        </p:nvSpPr>
        <p:spPr>
          <a:xfrm>
            <a:off x="6487930" y="2069027"/>
            <a:ext cx="841550" cy="5187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13" name="TextBox 12">
            <a:extLst>
              <a:ext uri="{FF2B5EF4-FFF2-40B4-BE49-F238E27FC236}">
                <a16:creationId xmlns:a16="http://schemas.microsoft.com/office/drawing/2014/main" id="{55905B36-CB37-46AB-B4B3-C4B3C8F2331A}"/>
              </a:ext>
            </a:extLst>
          </p:cNvPr>
          <p:cNvSpPr txBox="1"/>
          <p:nvPr/>
        </p:nvSpPr>
        <p:spPr>
          <a:xfrm>
            <a:off x="6487930" y="2055798"/>
            <a:ext cx="841550" cy="577081"/>
          </a:xfrm>
          <a:prstGeom prst="rect">
            <a:avLst/>
          </a:prstGeom>
          <a:solidFill>
            <a:srgbClr val="6699FF"/>
          </a:solidFill>
        </p:spPr>
        <p:txBody>
          <a:bodyPr wrap="square" rtlCol="0">
            <a:spAutoFit/>
          </a:bodyPr>
          <a:lstStyle/>
          <a:p>
            <a:pPr algn="ctr" defTabSz="914378"/>
            <a:r>
              <a:rPr lang="nl-NL" sz="1050" dirty="0">
                <a:solidFill>
                  <a:srgbClr val="FFFFFF"/>
                </a:solidFill>
              </a:rPr>
              <a:t>Container Image for </a:t>
            </a:r>
            <a:r>
              <a:rPr lang="nl-NL" sz="1050" dirty="0" err="1">
                <a:solidFill>
                  <a:srgbClr val="FFFFFF"/>
                </a:solidFill>
              </a:rPr>
              <a:t>Function</a:t>
            </a:r>
            <a:endParaRPr lang="en-NL" sz="1050" dirty="0">
              <a:solidFill>
                <a:srgbClr val="FFFFFF"/>
              </a:solidFill>
            </a:endParaRPr>
          </a:p>
        </p:txBody>
      </p:sp>
      <p:sp>
        <p:nvSpPr>
          <p:cNvPr id="14" name="TextBox 13">
            <a:extLst>
              <a:ext uri="{FF2B5EF4-FFF2-40B4-BE49-F238E27FC236}">
                <a16:creationId xmlns:a16="http://schemas.microsoft.com/office/drawing/2014/main" id="{FAFB592D-2763-4938-9710-38DB81C67DA4}"/>
              </a:ext>
            </a:extLst>
          </p:cNvPr>
          <p:cNvSpPr txBox="1"/>
          <p:nvPr/>
        </p:nvSpPr>
        <p:spPr>
          <a:xfrm>
            <a:off x="5915345" y="1709410"/>
            <a:ext cx="1102800" cy="253916"/>
          </a:xfrm>
          <a:prstGeom prst="rect">
            <a:avLst/>
          </a:prstGeom>
          <a:noFill/>
        </p:spPr>
        <p:txBody>
          <a:bodyPr wrap="square" rtlCol="0">
            <a:spAutoFit/>
          </a:bodyPr>
          <a:lstStyle/>
          <a:p>
            <a:pPr algn="ctr" defTabSz="914378"/>
            <a:r>
              <a:rPr lang="nl-NL" sz="1050" dirty="0">
                <a:solidFill>
                  <a:srgbClr val="FFFFFF"/>
                </a:solidFill>
              </a:rPr>
              <a:t>OCIR</a:t>
            </a:r>
            <a:endParaRPr lang="en-NL" sz="1050" dirty="0">
              <a:solidFill>
                <a:srgbClr val="FFFFFF"/>
              </a:solidFill>
            </a:endParaRPr>
          </a:p>
        </p:txBody>
      </p:sp>
      <p:sp>
        <p:nvSpPr>
          <p:cNvPr id="15" name="Rectangle 14">
            <a:extLst>
              <a:ext uri="{FF2B5EF4-FFF2-40B4-BE49-F238E27FC236}">
                <a16:creationId xmlns:a16="http://schemas.microsoft.com/office/drawing/2014/main" id="{855E10BE-4809-4142-8C42-5BE336F84302}"/>
              </a:ext>
            </a:extLst>
          </p:cNvPr>
          <p:cNvSpPr/>
          <p:nvPr/>
        </p:nvSpPr>
        <p:spPr>
          <a:xfrm>
            <a:off x="1296237" y="1800661"/>
            <a:ext cx="3361174" cy="25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17" name="Rectangle 16">
            <a:extLst>
              <a:ext uri="{FF2B5EF4-FFF2-40B4-BE49-F238E27FC236}">
                <a16:creationId xmlns:a16="http://schemas.microsoft.com/office/drawing/2014/main" id="{0184131C-E439-4CBA-AE3B-10239C8DEA57}"/>
              </a:ext>
            </a:extLst>
          </p:cNvPr>
          <p:cNvSpPr/>
          <p:nvPr/>
        </p:nvSpPr>
        <p:spPr>
          <a:xfrm>
            <a:off x="1435345" y="1847908"/>
            <a:ext cx="3078878" cy="236435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19" name="Rectangle 18">
            <a:extLst>
              <a:ext uri="{FF2B5EF4-FFF2-40B4-BE49-F238E27FC236}">
                <a16:creationId xmlns:a16="http://schemas.microsoft.com/office/drawing/2014/main" id="{FF7B59AF-A00C-4FFF-B513-110821B7AEC6}"/>
              </a:ext>
            </a:extLst>
          </p:cNvPr>
          <p:cNvSpPr/>
          <p:nvPr/>
        </p:nvSpPr>
        <p:spPr>
          <a:xfrm>
            <a:off x="1626115" y="3156255"/>
            <a:ext cx="1046066" cy="287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20" name="TextBox 19">
            <a:extLst>
              <a:ext uri="{FF2B5EF4-FFF2-40B4-BE49-F238E27FC236}">
                <a16:creationId xmlns:a16="http://schemas.microsoft.com/office/drawing/2014/main" id="{55337CE2-6799-415A-A477-7222F4838203}"/>
              </a:ext>
            </a:extLst>
          </p:cNvPr>
          <p:cNvSpPr txBox="1"/>
          <p:nvPr/>
        </p:nvSpPr>
        <p:spPr>
          <a:xfrm>
            <a:off x="1514669" y="3185224"/>
            <a:ext cx="1240030" cy="253916"/>
          </a:xfrm>
          <a:prstGeom prst="rect">
            <a:avLst/>
          </a:prstGeom>
          <a:noFill/>
        </p:spPr>
        <p:txBody>
          <a:bodyPr wrap="square" rtlCol="0">
            <a:spAutoFit/>
          </a:bodyPr>
          <a:lstStyle/>
          <a:p>
            <a:pPr algn="ctr" defTabSz="914378"/>
            <a:r>
              <a:rPr lang="en-GB" sz="1050" dirty="0">
                <a:solidFill>
                  <a:srgbClr val="FFFFFF"/>
                </a:solidFill>
              </a:rPr>
              <a:t>OCI CLI</a:t>
            </a:r>
            <a:endParaRPr lang="en-NL" sz="1050" dirty="0">
              <a:solidFill>
                <a:srgbClr val="FFFFFF"/>
              </a:solidFill>
            </a:endParaRPr>
          </a:p>
        </p:txBody>
      </p:sp>
      <p:sp>
        <p:nvSpPr>
          <p:cNvPr id="21" name="Rectangle: Rounded Corners 20">
            <a:extLst>
              <a:ext uri="{FF2B5EF4-FFF2-40B4-BE49-F238E27FC236}">
                <a16:creationId xmlns:a16="http://schemas.microsoft.com/office/drawing/2014/main" id="{7ACA639A-E5B2-484F-833A-F5B629E3F6D0}"/>
              </a:ext>
            </a:extLst>
          </p:cNvPr>
          <p:cNvSpPr/>
          <p:nvPr/>
        </p:nvSpPr>
        <p:spPr>
          <a:xfrm>
            <a:off x="3194356" y="2100361"/>
            <a:ext cx="1100294" cy="559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sz="1050" dirty="0">
                <a:solidFill>
                  <a:srgbClr val="FFFFFF"/>
                </a:solidFill>
                <a:latin typeface="Arial" panose="020B0604020202020204"/>
              </a:rPr>
              <a:t>Project </a:t>
            </a:r>
            <a:r>
              <a:rPr lang="en-GB" sz="1050" dirty="0" err="1">
                <a:solidFill>
                  <a:srgbClr val="FFFFFF"/>
                </a:solidFill>
                <a:latin typeface="Arial" panose="020B0604020202020204"/>
              </a:rPr>
              <a:t>Fn</a:t>
            </a:r>
            <a:r>
              <a:rPr lang="en-GB" sz="1050" dirty="0">
                <a:solidFill>
                  <a:srgbClr val="FFFFFF"/>
                </a:solidFill>
                <a:latin typeface="Arial" panose="020B0604020202020204"/>
              </a:rPr>
              <a:t> </a:t>
            </a:r>
            <a:endParaRPr lang="en-NL" sz="1050" dirty="0">
              <a:solidFill>
                <a:srgbClr val="FFFFFF"/>
              </a:solidFill>
              <a:latin typeface="Arial" panose="020B0604020202020204"/>
            </a:endParaRPr>
          </a:p>
        </p:txBody>
      </p:sp>
      <p:sp>
        <p:nvSpPr>
          <p:cNvPr id="22" name="Rectangle: Rounded Corners 21">
            <a:extLst>
              <a:ext uri="{FF2B5EF4-FFF2-40B4-BE49-F238E27FC236}">
                <a16:creationId xmlns:a16="http://schemas.microsoft.com/office/drawing/2014/main" id="{16320A69-FF3E-4921-8A1C-45ADE86BC0DB}"/>
              </a:ext>
            </a:extLst>
          </p:cNvPr>
          <p:cNvSpPr/>
          <p:nvPr/>
        </p:nvSpPr>
        <p:spPr>
          <a:xfrm>
            <a:off x="3315800" y="3539050"/>
            <a:ext cx="1100293" cy="559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sz="1050" dirty="0">
                <a:solidFill>
                  <a:srgbClr val="FFFFFF"/>
                </a:solidFill>
                <a:latin typeface="Arial" panose="020B0604020202020204"/>
              </a:rPr>
              <a:t>Docker</a:t>
            </a:r>
            <a:endParaRPr lang="en-NL" sz="1050" dirty="0">
              <a:solidFill>
                <a:srgbClr val="FFFFFF"/>
              </a:solidFill>
              <a:latin typeface="Arial" panose="020B0604020202020204"/>
            </a:endParaRPr>
          </a:p>
        </p:txBody>
      </p:sp>
      <p:sp>
        <p:nvSpPr>
          <p:cNvPr id="23" name="Rectangle 22">
            <a:extLst>
              <a:ext uri="{FF2B5EF4-FFF2-40B4-BE49-F238E27FC236}">
                <a16:creationId xmlns:a16="http://schemas.microsoft.com/office/drawing/2014/main" id="{4D3038D5-4944-4BC2-BA84-0F844C387477}"/>
              </a:ext>
            </a:extLst>
          </p:cNvPr>
          <p:cNvSpPr/>
          <p:nvPr/>
        </p:nvSpPr>
        <p:spPr>
          <a:xfrm>
            <a:off x="2839129" y="2759416"/>
            <a:ext cx="567261" cy="339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sz="900" dirty="0">
                <a:solidFill>
                  <a:srgbClr val="FFFFFF"/>
                </a:solidFill>
                <a:latin typeface="Arial" panose="020B0604020202020204"/>
              </a:rPr>
              <a:t>OCI Config</a:t>
            </a:r>
            <a:endParaRPr lang="en-NL" sz="900" dirty="0">
              <a:solidFill>
                <a:srgbClr val="FFFFFF"/>
              </a:solidFill>
              <a:latin typeface="Arial" panose="020B0604020202020204"/>
            </a:endParaRPr>
          </a:p>
        </p:txBody>
      </p:sp>
      <p:sp>
        <p:nvSpPr>
          <p:cNvPr id="24" name="Freeform: Shape 23">
            <a:extLst>
              <a:ext uri="{FF2B5EF4-FFF2-40B4-BE49-F238E27FC236}">
                <a16:creationId xmlns:a16="http://schemas.microsoft.com/office/drawing/2014/main" id="{2D50B7B9-4B96-411D-AD68-76A00FB619B8}"/>
              </a:ext>
            </a:extLst>
          </p:cNvPr>
          <p:cNvSpPr/>
          <p:nvPr/>
        </p:nvSpPr>
        <p:spPr>
          <a:xfrm>
            <a:off x="3300163" y="2644722"/>
            <a:ext cx="143911" cy="144208"/>
          </a:xfrm>
          <a:custGeom>
            <a:avLst/>
            <a:gdLst>
              <a:gd name="connsiteX0" fmla="*/ 131591 w 191881"/>
              <a:gd name="connsiteY0" fmla="*/ 0 h 192277"/>
              <a:gd name="connsiteX1" fmla="*/ 962 w 191881"/>
              <a:gd name="connsiteY1" fmla="*/ 190919 h 192277"/>
              <a:gd name="connsiteX2" fmla="*/ 191881 w 191881"/>
              <a:gd name="connsiteY2" fmla="*/ 70338 h 192277"/>
            </a:gdLst>
            <a:ahLst/>
            <a:cxnLst>
              <a:cxn ang="0">
                <a:pos x="connsiteX0" y="connsiteY0"/>
              </a:cxn>
              <a:cxn ang="0">
                <a:pos x="connsiteX1" y="connsiteY1"/>
              </a:cxn>
              <a:cxn ang="0">
                <a:pos x="connsiteX2" y="connsiteY2"/>
              </a:cxn>
            </a:cxnLst>
            <a:rect l="l" t="t" r="r" b="b"/>
            <a:pathLst>
              <a:path w="191881" h="192277">
                <a:moveTo>
                  <a:pt x="131591" y="0"/>
                </a:moveTo>
                <a:cubicBezTo>
                  <a:pt x="61252" y="89598"/>
                  <a:pt x="-9086" y="179196"/>
                  <a:pt x="962" y="190919"/>
                </a:cubicBezTo>
                <a:cubicBezTo>
                  <a:pt x="11010" y="202642"/>
                  <a:pt x="101445" y="136490"/>
                  <a:pt x="191881" y="7033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25" name="Freeform: Shape 24">
            <a:extLst>
              <a:ext uri="{FF2B5EF4-FFF2-40B4-BE49-F238E27FC236}">
                <a16:creationId xmlns:a16="http://schemas.microsoft.com/office/drawing/2014/main" id="{50E051AB-EEFB-49DC-8080-CAEBFE3009AE}"/>
              </a:ext>
            </a:extLst>
          </p:cNvPr>
          <p:cNvSpPr/>
          <p:nvPr/>
        </p:nvSpPr>
        <p:spPr>
          <a:xfrm>
            <a:off x="2667838" y="2876850"/>
            <a:ext cx="173723" cy="167296"/>
          </a:xfrm>
          <a:custGeom>
            <a:avLst/>
            <a:gdLst>
              <a:gd name="connsiteX0" fmla="*/ 0 w 231630"/>
              <a:gd name="connsiteY0" fmla="*/ 132625 h 223061"/>
              <a:gd name="connsiteX1" fmla="*/ 231113 w 231630"/>
              <a:gd name="connsiteY1" fmla="*/ 1997 h 223061"/>
              <a:gd name="connsiteX2" fmla="*/ 50242 w 231630"/>
              <a:gd name="connsiteY2" fmla="*/ 223061 h 223061"/>
            </a:gdLst>
            <a:ahLst/>
            <a:cxnLst>
              <a:cxn ang="0">
                <a:pos x="connsiteX0" y="connsiteY0"/>
              </a:cxn>
              <a:cxn ang="0">
                <a:pos x="connsiteX1" y="connsiteY1"/>
              </a:cxn>
              <a:cxn ang="0">
                <a:pos x="connsiteX2" y="connsiteY2"/>
              </a:cxn>
            </a:cxnLst>
            <a:rect l="l" t="t" r="r" b="b"/>
            <a:pathLst>
              <a:path w="231630" h="223061">
                <a:moveTo>
                  <a:pt x="0" y="132625"/>
                </a:moveTo>
                <a:cubicBezTo>
                  <a:pt x="111369" y="59774"/>
                  <a:pt x="222739" y="-13076"/>
                  <a:pt x="231113" y="1997"/>
                </a:cubicBezTo>
                <a:cubicBezTo>
                  <a:pt x="239487" y="17070"/>
                  <a:pt x="144864" y="120065"/>
                  <a:pt x="50242" y="22306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26" name="Rectangle 25">
            <a:extLst>
              <a:ext uri="{FF2B5EF4-FFF2-40B4-BE49-F238E27FC236}">
                <a16:creationId xmlns:a16="http://schemas.microsoft.com/office/drawing/2014/main" id="{551FE205-C425-4857-B665-B637090F8FA2}"/>
              </a:ext>
            </a:extLst>
          </p:cNvPr>
          <p:cNvSpPr/>
          <p:nvPr/>
        </p:nvSpPr>
        <p:spPr>
          <a:xfrm>
            <a:off x="3459142" y="2763772"/>
            <a:ext cx="977485" cy="64811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27" name="TextBox 26">
            <a:extLst>
              <a:ext uri="{FF2B5EF4-FFF2-40B4-BE49-F238E27FC236}">
                <a16:creationId xmlns:a16="http://schemas.microsoft.com/office/drawing/2014/main" id="{0FA56B3E-6649-4A70-AF3A-7F5F05B79666}"/>
              </a:ext>
            </a:extLst>
          </p:cNvPr>
          <p:cNvSpPr txBox="1"/>
          <p:nvPr/>
        </p:nvSpPr>
        <p:spPr>
          <a:xfrm>
            <a:off x="3447528" y="2740756"/>
            <a:ext cx="1005334" cy="738664"/>
          </a:xfrm>
          <a:prstGeom prst="rect">
            <a:avLst/>
          </a:prstGeom>
          <a:noFill/>
        </p:spPr>
        <p:txBody>
          <a:bodyPr wrap="square" rtlCol="0">
            <a:spAutoFit/>
          </a:bodyPr>
          <a:lstStyle/>
          <a:p>
            <a:pPr algn="ctr" defTabSz="914378"/>
            <a:r>
              <a:rPr lang="en-GB" sz="1050" dirty="0">
                <a:solidFill>
                  <a:srgbClr val="FFFFFF"/>
                </a:solidFill>
              </a:rPr>
              <a:t>Docker Container with Function &amp; Runtime</a:t>
            </a:r>
            <a:endParaRPr lang="en-NL" sz="1050" dirty="0">
              <a:solidFill>
                <a:srgbClr val="FFFFFF"/>
              </a:solidFill>
            </a:endParaRPr>
          </a:p>
        </p:txBody>
      </p:sp>
      <p:sp>
        <p:nvSpPr>
          <p:cNvPr id="28" name="Freeform: Shape 27">
            <a:extLst>
              <a:ext uri="{FF2B5EF4-FFF2-40B4-BE49-F238E27FC236}">
                <a16:creationId xmlns:a16="http://schemas.microsoft.com/office/drawing/2014/main" id="{B9C75408-8DA0-460F-8BCF-258D480153BB}"/>
              </a:ext>
            </a:extLst>
          </p:cNvPr>
          <p:cNvSpPr/>
          <p:nvPr/>
        </p:nvSpPr>
        <p:spPr>
          <a:xfrm>
            <a:off x="4431325" y="2343273"/>
            <a:ext cx="2117690" cy="761162"/>
          </a:xfrm>
          <a:custGeom>
            <a:avLst/>
            <a:gdLst>
              <a:gd name="connsiteX0" fmla="*/ 0 w 2823587"/>
              <a:gd name="connsiteY0" fmla="*/ 1014883 h 1014883"/>
              <a:gd name="connsiteX1" fmla="*/ 1155560 w 2823587"/>
              <a:gd name="connsiteY1" fmla="*/ 271305 h 1014883"/>
              <a:gd name="connsiteX2" fmla="*/ 2823587 w 2823587"/>
              <a:gd name="connsiteY2" fmla="*/ 0 h 1014883"/>
            </a:gdLst>
            <a:ahLst/>
            <a:cxnLst>
              <a:cxn ang="0">
                <a:pos x="connsiteX0" y="connsiteY0"/>
              </a:cxn>
              <a:cxn ang="0">
                <a:pos x="connsiteX1" y="connsiteY1"/>
              </a:cxn>
              <a:cxn ang="0">
                <a:pos x="connsiteX2" y="connsiteY2"/>
              </a:cxn>
            </a:cxnLst>
            <a:rect l="l" t="t" r="r" b="b"/>
            <a:pathLst>
              <a:path w="2823587" h="1014883">
                <a:moveTo>
                  <a:pt x="0" y="1014883"/>
                </a:moveTo>
                <a:cubicBezTo>
                  <a:pt x="342481" y="727667"/>
                  <a:pt x="684962" y="440452"/>
                  <a:pt x="1155560" y="271305"/>
                </a:cubicBezTo>
                <a:cubicBezTo>
                  <a:pt x="1626158" y="102158"/>
                  <a:pt x="2823587" y="0"/>
                  <a:pt x="2823587"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cxnSp>
        <p:nvCxnSpPr>
          <p:cNvPr id="29" name="Connector: Elbow 28">
            <a:extLst>
              <a:ext uri="{FF2B5EF4-FFF2-40B4-BE49-F238E27FC236}">
                <a16:creationId xmlns:a16="http://schemas.microsoft.com/office/drawing/2014/main" id="{946BCDA4-0312-4C85-BB7F-AEEEA30762A2}"/>
              </a:ext>
            </a:extLst>
          </p:cNvPr>
          <p:cNvCxnSpPr>
            <a:stCxn id="8" idx="2"/>
            <a:endCxn id="13" idx="3"/>
          </p:cNvCxnSpPr>
          <p:nvPr/>
        </p:nvCxnSpPr>
        <p:spPr>
          <a:xfrm rot="5400000">
            <a:off x="7060308" y="1685485"/>
            <a:ext cx="928027" cy="3896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0EB632D-36E1-4B04-A1C6-88D3F3608813}"/>
              </a:ext>
            </a:extLst>
          </p:cNvPr>
          <p:cNvSpPr txBox="1"/>
          <p:nvPr/>
        </p:nvSpPr>
        <p:spPr>
          <a:xfrm>
            <a:off x="5043331" y="2578327"/>
            <a:ext cx="583814" cy="253916"/>
          </a:xfrm>
          <a:prstGeom prst="rect">
            <a:avLst/>
          </a:prstGeom>
          <a:noFill/>
        </p:spPr>
        <p:txBody>
          <a:bodyPr wrap="none" rtlCol="0">
            <a:spAutoFit/>
          </a:bodyPr>
          <a:lstStyle/>
          <a:p>
            <a:pPr defTabSz="914378"/>
            <a:r>
              <a:rPr lang="en-GB" sz="1050" dirty="0"/>
              <a:t>deploy</a:t>
            </a:r>
            <a:endParaRPr lang="en-NL" sz="1050" dirty="0"/>
          </a:p>
        </p:txBody>
      </p:sp>
      <p:sp>
        <p:nvSpPr>
          <p:cNvPr id="31" name="Freeform: Shape 30">
            <a:extLst>
              <a:ext uri="{FF2B5EF4-FFF2-40B4-BE49-F238E27FC236}">
                <a16:creationId xmlns:a16="http://schemas.microsoft.com/office/drawing/2014/main" id="{626B2E86-DFC0-4B37-AE63-91946083789B}"/>
              </a:ext>
            </a:extLst>
          </p:cNvPr>
          <p:cNvSpPr/>
          <p:nvPr/>
        </p:nvSpPr>
        <p:spPr>
          <a:xfrm>
            <a:off x="3551019" y="1056886"/>
            <a:ext cx="3751622" cy="1030154"/>
          </a:xfrm>
          <a:custGeom>
            <a:avLst/>
            <a:gdLst>
              <a:gd name="connsiteX0" fmla="*/ 209099 w 5002163"/>
              <a:gd name="connsiteY0" fmla="*/ 1373538 h 1373538"/>
              <a:gd name="connsiteX1" fmla="*/ 560791 w 5002163"/>
              <a:gd name="connsiteY1" fmla="*/ 67252 h 1373538"/>
              <a:gd name="connsiteX2" fmla="*/ 5002163 w 5002163"/>
              <a:gd name="connsiteY2" fmla="*/ 117494 h 1373538"/>
            </a:gdLst>
            <a:ahLst/>
            <a:cxnLst>
              <a:cxn ang="0">
                <a:pos x="connsiteX0" y="connsiteY0"/>
              </a:cxn>
              <a:cxn ang="0">
                <a:pos x="connsiteX1" y="connsiteY1"/>
              </a:cxn>
              <a:cxn ang="0">
                <a:pos x="connsiteX2" y="connsiteY2"/>
              </a:cxn>
            </a:cxnLst>
            <a:rect l="l" t="t" r="r" b="b"/>
            <a:pathLst>
              <a:path w="5002163" h="1373538">
                <a:moveTo>
                  <a:pt x="209099" y="1373538"/>
                </a:moveTo>
                <a:cubicBezTo>
                  <a:pt x="-14477" y="825065"/>
                  <a:pt x="-238053" y="276593"/>
                  <a:pt x="560791" y="67252"/>
                </a:cubicBezTo>
                <a:cubicBezTo>
                  <a:pt x="1359635" y="-142089"/>
                  <a:pt x="4369117" y="212953"/>
                  <a:pt x="5002163" y="117494"/>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378"/>
            <a:endParaRPr lang="en-NL" sz="1050">
              <a:solidFill>
                <a:srgbClr val="FFFFFF"/>
              </a:solidFill>
              <a:latin typeface="Arial" panose="020B0604020202020204"/>
            </a:endParaRPr>
          </a:p>
        </p:txBody>
      </p:sp>
      <p:sp>
        <p:nvSpPr>
          <p:cNvPr id="32" name="TextBox 31">
            <a:extLst>
              <a:ext uri="{FF2B5EF4-FFF2-40B4-BE49-F238E27FC236}">
                <a16:creationId xmlns:a16="http://schemas.microsoft.com/office/drawing/2014/main" id="{7B7BFD03-831F-4E87-B527-D299B2A4880F}"/>
              </a:ext>
            </a:extLst>
          </p:cNvPr>
          <p:cNvSpPr txBox="1"/>
          <p:nvPr/>
        </p:nvSpPr>
        <p:spPr>
          <a:xfrm>
            <a:off x="4572002" y="796668"/>
            <a:ext cx="575799" cy="253916"/>
          </a:xfrm>
          <a:prstGeom prst="rect">
            <a:avLst/>
          </a:prstGeom>
          <a:noFill/>
        </p:spPr>
        <p:txBody>
          <a:bodyPr wrap="none" rtlCol="0">
            <a:spAutoFit/>
          </a:bodyPr>
          <a:lstStyle/>
          <a:p>
            <a:pPr defTabSz="914378"/>
            <a:r>
              <a:rPr lang="en-GB" sz="1050" dirty="0"/>
              <a:t>invoke</a:t>
            </a:r>
            <a:endParaRPr lang="en-NL" sz="1050" dirty="0"/>
          </a:p>
        </p:txBody>
      </p:sp>
      <p:sp>
        <p:nvSpPr>
          <p:cNvPr id="33" name="Freeform: Shape 32">
            <a:extLst>
              <a:ext uri="{FF2B5EF4-FFF2-40B4-BE49-F238E27FC236}">
                <a16:creationId xmlns:a16="http://schemas.microsoft.com/office/drawing/2014/main" id="{AE62832E-746A-4DAB-A70C-52FAD98F2F9C}"/>
              </a:ext>
            </a:extLst>
          </p:cNvPr>
          <p:cNvSpPr/>
          <p:nvPr/>
        </p:nvSpPr>
        <p:spPr>
          <a:xfrm>
            <a:off x="1899140" y="729854"/>
            <a:ext cx="5403501" cy="2476530"/>
          </a:xfrm>
          <a:custGeom>
            <a:avLst/>
            <a:gdLst>
              <a:gd name="connsiteX0" fmla="*/ 0 w 7204668"/>
              <a:gd name="connsiteY0" fmla="*/ 2201465 h 2911878"/>
              <a:gd name="connsiteX1" fmla="*/ 190918 w 7204668"/>
              <a:gd name="connsiteY1" fmla="*/ 2894801 h 2911878"/>
              <a:gd name="connsiteX2" fmla="*/ 602901 w 7204668"/>
              <a:gd name="connsiteY2" fmla="*/ 2472770 h 2911878"/>
              <a:gd name="connsiteX3" fmla="*/ 1678074 w 7204668"/>
              <a:gd name="connsiteY3" fmla="*/ 181746 h 2911878"/>
              <a:gd name="connsiteX4" fmla="*/ 7204668 w 7204668"/>
              <a:gd name="connsiteY4" fmla="*/ 312375 h 2911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4668" h="2911878">
                <a:moveTo>
                  <a:pt x="0" y="2201465"/>
                </a:moveTo>
                <a:cubicBezTo>
                  <a:pt x="45217" y="2525524"/>
                  <a:pt x="90435" y="2849584"/>
                  <a:pt x="190918" y="2894801"/>
                </a:cubicBezTo>
                <a:cubicBezTo>
                  <a:pt x="291401" y="2940018"/>
                  <a:pt x="355042" y="2924946"/>
                  <a:pt x="602901" y="2472770"/>
                </a:cubicBezTo>
                <a:cubicBezTo>
                  <a:pt x="850760" y="2020594"/>
                  <a:pt x="577780" y="541812"/>
                  <a:pt x="1678074" y="181746"/>
                </a:cubicBezTo>
                <a:cubicBezTo>
                  <a:pt x="2778369" y="-178320"/>
                  <a:pt x="4991518" y="67027"/>
                  <a:pt x="7204668" y="312375"/>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378"/>
            <a:endParaRPr lang="en-NL" sz="1050">
              <a:solidFill>
                <a:srgbClr val="FFFFFF"/>
              </a:solidFill>
              <a:latin typeface="Arial" panose="020B0604020202020204"/>
            </a:endParaRPr>
          </a:p>
        </p:txBody>
      </p:sp>
      <p:sp>
        <p:nvSpPr>
          <p:cNvPr id="34" name="TextBox 33">
            <a:extLst>
              <a:ext uri="{FF2B5EF4-FFF2-40B4-BE49-F238E27FC236}">
                <a16:creationId xmlns:a16="http://schemas.microsoft.com/office/drawing/2014/main" id="{5823634E-E1ED-49DE-9455-4DFE3BD038CD}"/>
              </a:ext>
            </a:extLst>
          </p:cNvPr>
          <p:cNvSpPr txBox="1"/>
          <p:nvPr/>
        </p:nvSpPr>
        <p:spPr>
          <a:xfrm>
            <a:off x="3162282" y="511144"/>
            <a:ext cx="575799" cy="253916"/>
          </a:xfrm>
          <a:prstGeom prst="rect">
            <a:avLst/>
          </a:prstGeom>
          <a:noFill/>
        </p:spPr>
        <p:txBody>
          <a:bodyPr wrap="none" rtlCol="0">
            <a:spAutoFit/>
          </a:bodyPr>
          <a:lstStyle/>
          <a:p>
            <a:pPr defTabSz="914378"/>
            <a:r>
              <a:rPr lang="en-GB" sz="1050" dirty="0"/>
              <a:t>invoke</a:t>
            </a:r>
            <a:endParaRPr lang="en-NL" sz="1050" dirty="0"/>
          </a:p>
        </p:txBody>
      </p:sp>
      <p:sp>
        <p:nvSpPr>
          <p:cNvPr id="35" name="TextBox 34">
            <a:extLst>
              <a:ext uri="{FF2B5EF4-FFF2-40B4-BE49-F238E27FC236}">
                <a16:creationId xmlns:a16="http://schemas.microsoft.com/office/drawing/2014/main" id="{953CE5E7-A99E-4461-970D-4427B0699F13}"/>
              </a:ext>
            </a:extLst>
          </p:cNvPr>
          <p:cNvSpPr txBox="1"/>
          <p:nvPr/>
        </p:nvSpPr>
        <p:spPr>
          <a:xfrm>
            <a:off x="380233" y="2251925"/>
            <a:ext cx="1616148" cy="415498"/>
          </a:xfrm>
          <a:prstGeom prst="rect">
            <a:avLst/>
          </a:prstGeom>
          <a:solidFill>
            <a:schemeClr val="bg1">
              <a:lumMod val="75000"/>
            </a:schemeClr>
          </a:solidFill>
          <a:ln>
            <a:solidFill>
              <a:schemeClr val="accent1"/>
            </a:solidFill>
          </a:ln>
        </p:spPr>
        <p:txBody>
          <a:bodyPr wrap="none" rtlCol="0">
            <a:spAutoFit/>
          </a:bodyPr>
          <a:lstStyle/>
          <a:p>
            <a:pPr defTabSz="914378"/>
            <a:r>
              <a:rPr lang="en-GB" sz="1050" dirty="0" err="1"/>
              <a:t>oci</a:t>
            </a:r>
            <a:r>
              <a:rPr lang="en-GB" sz="1050" dirty="0"/>
              <a:t> </a:t>
            </a:r>
            <a:r>
              <a:rPr lang="en-GB" sz="1050" dirty="0" err="1"/>
              <a:t>fn</a:t>
            </a:r>
            <a:r>
              <a:rPr lang="en-GB" sz="1050" dirty="0"/>
              <a:t> function invoke …</a:t>
            </a:r>
          </a:p>
          <a:p>
            <a:pPr defTabSz="914378"/>
            <a:r>
              <a:rPr lang="en-GB" sz="1050" dirty="0" err="1"/>
              <a:t>oci</a:t>
            </a:r>
            <a:r>
              <a:rPr lang="en-GB" sz="1050" dirty="0"/>
              <a:t> raw-request …</a:t>
            </a:r>
            <a:endParaRPr lang="en-NL" sz="1050" dirty="0"/>
          </a:p>
        </p:txBody>
      </p:sp>
      <p:pic>
        <p:nvPicPr>
          <p:cNvPr id="3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6EBF726-34E6-4ACB-A071-06D2DA579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974" y="1969979"/>
            <a:ext cx="753026" cy="3126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https://s14-eu5.startpage.com/cgi-bin/serveimage?url=https%3A%2F%2Fwww.extremetech.com%2Fwp-content%2Fuploads%2F2012%2F10%2Fubuntu-logo-640x353.jpg&amp;sp=ad9bcc1b2901fa16be087803ae0b9311&amp;anticache=384001">
            <a:extLst>
              <a:ext uri="{FF2B5EF4-FFF2-40B4-BE49-F238E27FC236}">
                <a16:creationId xmlns:a16="http://schemas.microsoft.com/office/drawing/2014/main" id="{3DB86786-2B6D-46EA-ACB9-FF209615E9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4669" y="3886275"/>
            <a:ext cx="588613" cy="26062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8EECB0C-D5F1-4B41-A95B-F34594EAED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5748" y="3520871"/>
            <a:ext cx="341939" cy="287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47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20090" y="0"/>
            <a:ext cx="8413996" cy="51435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065186" y="0"/>
            <a:ext cx="8078814" cy="51435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F4DBD8EA-DC6D-4620-85BA-1C7B82D6BCD1}"/>
              </a:ext>
            </a:extLst>
          </p:cNvPr>
          <p:cNvSpPr>
            <a:spLocks noGrp="1"/>
          </p:cNvSpPr>
          <p:nvPr>
            <p:ph type="title"/>
          </p:nvPr>
        </p:nvSpPr>
        <p:spPr>
          <a:xfrm>
            <a:off x="3288030" y="273844"/>
            <a:ext cx="5373370" cy="994172"/>
          </a:xfrm>
        </p:spPr>
        <p:txBody>
          <a:bodyPr vert="horz" lIns="68580" tIns="34290" rIns="68580" bIns="34290" rtlCol="0" anchor="ctr">
            <a:normAutofit/>
          </a:bodyPr>
          <a:lstStyle/>
          <a:p>
            <a:r>
              <a:rPr lang="en-US" kern="1200">
                <a:solidFill>
                  <a:schemeClr val="tx1"/>
                </a:solidFill>
                <a:latin typeface="+mj-lt"/>
                <a:ea typeface="+mj-ea"/>
                <a:cs typeface="+mj-cs"/>
              </a:rPr>
              <a:t>Object Storage</a:t>
            </a:r>
          </a:p>
        </p:txBody>
      </p:sp>
      <p:pic>
        <p:nvPicPr>
          <p:cNvPr id="5" name="Picture 4">
            <a:extLst>
              <a:ext uri="{FF2B5EF4-FFF2-40B4-BE49-F238E27FC236}">
                <a16:creationId xmlns:a16="http://schemas.microsoft.com/office/drawing/2014/main" id="{F1ED08F3-9E47-4B4F-B629-EF028A00B5E5}"/>
              </a:ext>
            </a:extLst>
          </p:cNvPr>
          <p:cNvPicPr>
            <a:picLocks noChangeAspect="1"/>
          </p:cNvPicPr>
          <p:nvPr/>
        </p:nvPicPr>
        <p:blipFill>
          <a:blip r:embed="rId2"/>
          <a:stretch>
            <a:fillRect/>
          </a:stretch>
        </p:blipFill>
        <p:spPr>
          <a:xfrm>
            <a:off x="360045" y="1900124"/>
            <a:ext cx="2569468" cy="1342890"/>
          </a:xfrm>
          <a:prstGeom prst="rect">
            <a:avLst/>
          </a:prstGeom>
        </p:spPr>
      </p:pic>
      <p:sp>
        <p:nvSpPr>
          <p:cNvPr id="3" name="Content Placeholder 2">
            <a:extLst>
              <a:ext uri="{FF2B5EF4-FFF2-40B4-BE49-F238E27FC236}">
                <a16:creationId xmlns:a16="http://schemas.microsoft.com/office/drawing/2014/main" id="{12EF92BA-3869-4A8B-9AE2-04FE96DE2AEE}"/>
              </a:ext>
            </a:extLst>
          </p:cNvPr>
          <p:cNvSpPr>
            <a:spLocks noGrp="1"/>
          </p:cNvSpPr>
          <p:nvPr>
            <p:ph idx="1"/>
          </p:nvPr>
        </p:nvSpPr>
        <p:spPr>
          <a:xfrm>
            <a:off x="3290637" y="1516951"/>
            <a:ext cx="5370763" cy="3115771"/>
          </a:xfrm>
        </p:spPr>
        <p:txBody>
          <a:bodyPr vert="horz" lIns="68580" tIns="34290" rIns="68580" bIns="34290" rtlCol="0">
            <a:normAutofit/>
          </a:bodyPr>
          <a:lstStyle/>
          <a:p>
            <a:r>
              <a:rPr lang="en-US" sz="1500" dirty="0"/>
              <a:t>“an internet-scale, high-performance storage platform that offers reliable and cost-efficient data durability. </a:t>
            </a:r>
            <a:br>
              <a:rPr lang="en-US" sz="1500" dirty="0"/>
            </a:br>
            <a:r>
              <a:rPr lang="en-US" sz="1500" dirty="0"/>
              <a:t>The Object Storage service can store an unlimited amount of unstructured data of any content type, including analytic data and rich content, like images and videos.”</a:t>
            </a:r>
            <a:br>
              <a:rPr lang="en-US" sz="1500" dirty="0"/>
            </a:br>
            <a:br>
              <a:rPr lang="en-US" sz="1500" dirty="0"/>
            </a:br>
            <a:endParaRPr lang="en-US" sz="1500" dirty="0"/>
          </a:p>
          <a:p>
            <a:r>
              <a:rPr lang="en-US" sz="1500" dirty="0"/>
              <a:t>Note: use  </a:t>
            </a:r>
            <a:r>
              <a:rPr lang="en-US" sz="1500" b="1" dirty="0"/>
              <a:t>Archive Storage</a:t>
            </a:r>
            <a:r>
              <a:rPr lang="en-US" sz="1500" dirty="0"/>
              <a:t> for data which you rarely access, but that must be retained and preserved for long periods of time. </a:t>
            </a:r>
          </a:p>
          <a:p>
            <a:pPr lvl="1"/>
            <a:r>
              <a:rPr lang="en-US" sz="1500" dirty="0"/>
              <a:t>The cost efficiency of the Archive Storage tier offsets the longer lead time required to access the data.</a:t>
            </a:r>
          </a:p>
        </p:txBody>
      </p:sp>
      <p:pic>
        <p:nvPicPr>
          <p:cNvPr id="8" name="Picture 4">
            <a:extLst>
              <a:ext uri="{FF2B5EF4-FFF2-40B4-BE49-F238E27FC236}">
                <a16:creationId xmlns:a16="http://schemas.microsoft.com/office/drawing/2014/main" id="{4AD1B24C-A090-4BD9-A6D1-94B35480DD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7" b="25796"/>
          <a:stretch/>
        </p:blipFill>
        <p:spPr bwMode="auto">
          <a:xfrm>
            <a:off x="8283221" y="4840549"/>
            <a:ext cx="701753" cy="17670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C60E7D6-EB47-4A14-A3B7-C1E07F74F3DE}"/>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2105821176"/>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6"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defRPr/>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F4DBD8EA-DC6D-4620-85BA-1C7B82D6BCD1}"/>
              </a:ext>
            </a:extLst>
          </p:cNvPr>
          <p:cNvSpPr>
            <a:spLocks noGrp="1"/>
          </p:cNvSpPr>
          <p:nvPr>
            <p:ph type="title"/>
          </p:nvPr>
        </p:nvSpPr>
        <p:spPr>
          <a:xfrm>
            <a:off x="718995" y="704606"/>
            <a:ext cx="7796283" cy="994172"/>
          </a:xfrm>
        </p:spPr>
        <p:txBody>
          <a:bodyPr vert="horz" lIns="68580" tIns="34290" rIns="68580" bIns="34290" rtlCol="0" anchor="ctr">
            <a:normAutofit/>
          </a:bodyPr>
          <a:lstStyle/>
          <a:p>
            <a:r>
              <a:rPr lang="en-US" kern="1200">
                <a:solidFill>
                  <a:schemeClr val="tx1"/>
                </a:solidFill>
                <a:latin typeface="+mj-lt"/>
                <a:ea typeface="+mj-ea"/>
                <a:cs typeface="+mj-cs"/>
              </a:rPr>
              <a:t>Object Storage</a:t>
            </a:r>
          </a:p>
        </p:txBody>
      </p:sp>
      <p:pic>
        <p:nvPicPr>
          <p:cNvPr id="6" name="Picture 5">
            <a:extLst>
              <a:ext uri="{FF2B5EF4-FFF2-40B4-BE49-F238E27FC236}">
                <a16:creationId xmlns:a16="http://schemas.microsoft.com/office/drawing/2014/main" id="{5F9ADA1C-54E0-4126-A87F-D135556DD0AF}"/>
              </a:ext>
            </a:extLst>
          </p:cNvPr>
          <p:cNvPicPr>
            <a:picLocks noChangeAspect="1"/>
          </p:cNvPicPr>
          <p:nvPr/>
        </p:nvPicPr>
        <p:blipFill>
          <a:blip r:embed="rId2"/>
          <a:stretch>
            <a:fillRect/>
          </a:stretch>
        </p:blipFill>
        <p:spPr>
          <a:xfrm>
            <a:off x="6364412" y="2571750"/>
            <a:ext cx="2592510" cy="851155"/>
          </a:xfrm>
          <a:prstGeom prst="rect">
            <a:avLst/>
          </a:prstGeom>
        </p:spPr>
      </p:pic>
      <p:sp>
        <p:nvSpPr>
          <p:cNvPr id="3" name="Content Placeholder 2">
            <a:extLst>
              <a:ext uri="{FF2B5EF4-FFF2-40B4-BE49-F238E27FC236}">
                <a16:creationId xmlns:a16="http://schemas.microsoft.com/office/drawing/2014/main" id="{12EF92BA-3869-4A8B-9AE2-04FE96DE2AEE}"/>
              </a:ext>
            </a:extLst>
          </p:cNvPr>
          <p:cNvSpPr>
            <a:spLocks noGrp="1"/>
          </p:cNvSpPr>
          <p:nvPr>
            <p:ph idx="1"/>
          </p:nvPr>
        </p:nvSpPr>
        <p:spPr>
          <a:xfrm>
            <a:off x="1793081" y="1633852"/>
            <a:ext cx="5165838" cy="3366773"/>
          </a:xfrm>
        </p:spPr>
        <p:txBody>
          <a:bodyPr vert="horz" lIns="68580" tIns="34290" rIns="68580" bIns="34290" rtlCol="0">
            <a:normAutofit/>
          </a:bodyPr>
          <a:lstStyle/>
          <a:p>
            <a:r>
              <a:rPr lang="en-US" sz="1350" dirty="0"/>
              <a:t>A </a:t>
            </a:r>
            <a:r>
              <a:rPr lang="en-US" sz="1350" i="1" dirty="0"/>
              <a:t>regional</a:t>
            </a:r>
            <a:r>
              <a:rPr lang="en-US" sz="1350" dirty="0"/>
              <a:t> service – not tied to a compute instance or even an AD</a:t>
            </a:r>
          </a:p>
          <a:p>
            <a:r>
              <a:rPr lang="en-US" sz="1350" dirty="0"/>
              <a:t>Organized in Namespaces, Buckets (similar to Folders) and Objects</a:t>
            </a:r>
          </a:p>
          <a:p>
            <a:r>
              <a:rPr lang="en-US" sz="1350" dirty="0"/>
              <a:t>Max Object Size is 10TiB (in parts of max 50 </a:t>
            </a:r>
            <a:r>
              <a:rPr lang="en-US" sz="1350" dirty="0" err="1"/>
              <a:t>GiB</a:t>
            </a:r>
            <a:r>
              <a:rPr lang="en-US" sz="1350" dirty="0"/>
              <a:t>)	</a:t>
            </a:r>
          </a:p>
          <a:p>
            <a:pPr lvl="1"/>
            <a:r>
              <a:rPr lang="en-US" sz="1350" dirty="0"/>
              <a:t>one tebibyte (1 </a:t>
            </a:r>
            <a:r>
              <a:rPr lang="en-US" sz="1350" dirty="0" err="1"/>
              <a:t>TiB</a:t>
            </a:r>
            <a:r>
              <a:rPr lang="en-US" sz="1350" dirty="0"/>
              <a:t>) is approximately equal to 1.1 TB</a:t>
            </a:r>
          </a:p>
          <a:p>
            <a:r>
              <a:rPr lang="en-US" sz="1350" dirty="0"/>
              <a:t>Object Storage is </a:t>
            </a:r>
            <a:r>
              <a:rPr lang="en-US" sz="1350" i="1" dirty="0"/>
              <a:t>Always Free</a:t>
            </a:r>
            <a:r>
              <a:rPr lang="en-US" sz="1350" dirty="0"/>
              <a:t> eligible</a:t>
            </a:r>
          </a:p>
          <a:p>
            <a:r>
              <a:rPr lang="en-US" sz="1350" dirty="0"/>
              <a:t>Object Storage provides</a:t>
            </a:r>
          </a:p>
          <a:p>
            <a:pPr lvl="1"/>
            <a:r>
              <a:rPr lang="en-US" sz="1350" dirty="0"/>
              <a:t>Durability – multiple copies, automatically maintained</a:t>
            </a:r>
          </a:p>
          <a:p>
            <a:pPr lvl="1"/>
            <a:r>
              <a:rPr lang="en-US" sz="1350" dirty="0"/>
              <a:t>Encryption - 256-bit Advanced Encryption Standard (AES-256)</a:t>
            </a:r>
          </a:p>
          <a:p>
            <a:pPr lvl="1"/>
            <a:r>
              <a:rPr lang="en-US" sz="1350" dirty="0"/>
              <a:t>S3 Compatible REST API</a:t>
            </a:r>
          </a:p>
          <a:p>
            <a:pPr lvl="1"/>
            <a:r>
              <a:rPr lang="en-US" sz="1350" dirty="0"/>
              <a:t>HDFS Connector (to act as backend for Spark and Hadoop MapReduce)</a:t>
            </a:r>
          </a:p>
          <a:p>
            <a:pPr lvl="1"/>
            <a:r>
              <a:rPr lang="en-US" sz="1350" dirty="0"/>
              <a:t>Pre-authorized requests for time-limited, direct access </a:t>
            </a:r>
          </a:p>
          <a:p>
            <a:pPr lvl="1"/>
            <a:r>
              <a:rPr lang="en-US" sz="1350" dirty="0"/>
              <a:t>Life Cycle Rules</a:t>
            </a:r>
          </a:p>
        </p:txBody>
      </p:sp>
      <p:sp>
        <p:nvSpPr>
          <p:cNvPr id="4" name="Footer Placeholder 3">
            <a:extLst>
              <a:ext uri="{FF2B5EF4-FFF2-40B4-BE49-F238E27FC236}">
                <a16:creationId xmlns:a16="http://schemas.microsoft.com/office/drawing/2014/main" id="{E3B94322-12FE-4AA0-BC71-B5013652B1C1}"/>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595685727"/>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Serverless</a:t>
            </a:r>
            <a:r>
              <a:rPr lang="nl-NL" dirty="0"/>
              <a:t> </a:t>
            </a:r>
            <a:r>
              <a:rPr lang="nl-NL" dirty="0" err="1"/>
              <a:t>Function</a:t>
            </a:r>
            <a:br>
              <a:rPr lang="nl-NL" dirty="0"/>
            </a:br>
            <a:r>
              <a:rPr lang="nl-NL" dirty="0"/>
              <a:t>&amp; Object Storage</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069112" y="146434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443928" y="209932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190496" y="2038644"/>
            <a:ext cx="971301" cy="490353"/>
          </a:xfrm>
          <a:prstGeom prst="wedgeRoundRectCallout">
            <a:avLst>
              <a:gd name="adj1" fmla="val -67284"/>
              <a:gd name="adj2" fmla="val 463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18987" y="205066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83" name="Speech Bubble: Rectangle with Corners Rounded 82">
            <a:extLst>
              <a:ext uri="{FF2B5EF4-FFF2-40B4-BE49-F238E27FC236}">
                <a16:creationId xmlns:a16="http://schemas.microsoft.com/office/drawing/2014/main" id="{3BE79D75-C87F-4EF4-9394-B12457913B03}"/>
              </a:ext>
            </a:extLst>
          </p:cNvPr>
          <p:cNvSpPr/>
          <p:nvPr/>
        </p:nvSpPr>
        <p:spPr>
          <a:xfrm>
            <a:off x="3935112" y="3125471"/>
            <a:ext cx="1043428" cy="512311"/>
          </a:xfrm>
          <a:prstGeom prst="wedgeRoundRectCallout">
            <a:avLst>
              <a:gd name="adj1" fmla="val -12043"/>
              <a:gd name="adj2" fmla="val -9167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2" name="Footer Placeholder 1">
            <a:extLst>
              <a:ext uri="{FF2B5EF4-FFF2-40B4-BE49-F238E27FC236}">
                <a16:creationId xmlns:a16="http://schemas.microsoft.com/office/drawing/2014/main" id="{FE752ED7-5C13-4E48-8E22-34D6E8AA1475}"/>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65041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AIOUG Webinars June 2020 | Oracle Cloud Native Application Development</a:t>
            </a:r>
            <a:endParaRPr lang="nl-NL" noProof="0" dirty="0"/>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2"/>
          <a:stretch>
            <a:fillRect/>
          </a:stretch>
        </p:blipFill>
        <p:spPr>
          <a:xfrm>
            <a:off x="3672715" y="111040"/>
            <a:ext cx="2133824" cy="1926106"/>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11ADB8A-42B7-4EDB-BBAF-4804F473D8F9}"/>
              </a:ext>
            </a:extLst>
          </p:cNvPr>
          <p:cNvPicPr>
            <a:picLocks noChangeAspect="1"/>
          </p:cNvPicPr>
          <p:nvPr/>
        </p:nvPicPr>
        <p:blipFill>
          <a:blip r:embed="rId7"/>
          <a:stretch>
            <a:fillRect/>
          </a:stretch>
        </p:blipFill>
        <p:spPr>
          <a:xfrm>
            <a:off x="6062133" y="2070373"/>
            <a:ext cx="2973493" cy="1998154"/>
          </a:xfrm>
          <a:prstGeom prst="rect">
            <a:avLst/>
          </a:prstGeom>
        </p:spPr>
      </p:pic>
      <p:pic>
        <p:nvPicPr>
          <p:cNvPr id="10" name="Picture 9">
            <a:extLst>
              <a:ext uri="{FF2B5EF4-FFF2-40B4-BE49-F238E27FC236}">
                <a16:creationId xmlns:a16="http://schemas.microsoft.com/office/drawing/2014/main" id="{665D4580-1528-4AA8-8CB8-25BD3A6B1D52}"/>
              </a:ext>
            </a:extLst>
          </p:cNvPr>
          <p:cNvPicPr>
            <a:picLocks noChangeAspect="1"/>
          </p:cNvPicPr>
          <p:nvPr/>
        </p:nvPicPr>
        <p:blipFill>
          <a:blip r:embed="rId8"/>
          <a:stretch>
            <a:fillRect/>
          </a:stretch>
        </p:blipFill>
        <p:spPr>
          <a:xfrm>
            <a:off x="7600438" y="3027189"/>
            <a:ext cx="1385249" cy="181274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18AB64B4-2B2C-42F0-B520-A366376A18A1}"/>
              </a:ext>
            </a:extLst>
          </p:cNvPr>
          <p:cNvPicPr>
            <a:picLocks noChangeAspect="1"/>
          </p:cNvPicPr>
          <p:nvPr/>
        </p:nvPicPr>
        <p:blipFill>
          <a:blip r:embed="rId9"/>
          <a:stretch>
            <a:fillRect/>
          </a:stretch>
        </p:blipFill>
        <p:spPr>
          <a:xfrm>
            <a:off x="5912229" y="1767483"/>
            <a:ext cx="776598" cy="8363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58689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Public </a:t>
            </a:r>
            <a:r>
              <a:rPr lang="nl-NL" dirty="0" err="1"/>
              <a:t>and</a:t>
            </a:r>
            <a:r>
              <a:rPr lang="nl-NL" dirty="0"/>
              <a:t> </a:t>
            </a:r>
            <a:r>
              <a:rPr lang="nl-NL" dirty="0" err="1"/>
              <a:t>Managed</a:t>
            </a:r>
            <a:br>
              <a:rPr lang="nl-NL" dirty="0"/>
            </a:br>
            <a:r>
              <a:rPr lang="nl-NL" dirty="0"/>
              <a:t>Access </a:t>
            </a:r>
            <a:r>
              <a:rPr lang="nl-NL" dirty="0" err="1"/>
              <a:t>to</a:t>
            </a:r>
            <a:r>
              <a:rPr lang="nl-NL" dirty="0"/>
              <a:t> </a:t>
            </a:r>
            <a:r>
              <a:rPr lang="nl-NL" dirty="0" err="1"/>
              <a:t>Function</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73" name="Speech Bubble: Rectangle with Corners Rounded 72">
            <a:extLst>
              <a:ext uri="{FF2B5EF4-FFF2-40B4-BE49-F238E27FC236}">
                <a16:creationId xmlns:a16="http://schemas.microsoft.com/office/drawing/2014/main" id="{76A38767-C4DE-4497-862C-38A749143EF2}"/>
              </a:ext>
            </a:extLst>
          </p:cNvPr>
          <p:cNvSpPr/>
          <p:nvPr/>
        </p:nvSpPr>
        <p:spPr>
          <a:xfrm>
            <a:off x="2304417" y="1633733"/>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2" name="Footer Placeholder 1">
            <a:extLst>
              <a:ext uri="{FF2B5EF4-FFF2-40B4-BE49-F238E27FC236}">
                <a16:creationId xmlns:a16="http://schemas.microsoft.com/office/drawing/2014/main" id="{DBC73353-685D-478F-91E0-E82F17296D9B}"/>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3232367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86DC-09EE-4E56-97D8-3F49D8A2FE7C}"/>
              </a:ext>
            </a:extLst>
          </p:cNvPr>
          <p:cNvSpPr>
            <a:spLocks noGrp="1"/>
          </p:cNvSpPr>
          <p:nvPr>
            <p:ph type="title"/>
          </p:nvPr>
        </p:nvSpPr>
        <p:spPr/>
        <p:txBody>
          <a:bodyPr/>
          <a:lstStyle/>
          <a:p>
            <a:r>
              <a:rPr lang="nl-NL" dirty="0"/>
              <a:t>API Gateway</a:t>
            </a:r>
            <a:endParaRPr lang="en-NL" dirty="0"/>
          </a:p>
        </p:txBody>
      </p:sp>
      <p:sp>
        <p:nvSpPr>
          <p:cNvPr id="3" name="Content Placeholder 2">
            <a:extLst>
              <a:ext uri="{FF2B5EF4-FFF2-40B4-BE49-F238E27FC236}">
                <a16:creationId xmlns:a16="http://schemas.microsoft.com/office/drawing/2014/main" id="{E1100BEB-CBDA-4EC9-A97F-DF0C5B519DFB}"/>
              </a:ext>
            </a:extLst>
          </p:cNvPr>
          <p:cNvSpPr>
            <a:spLocks noGrp="1"/>
          </p:cNvSpPr>
          <p:nvPr>
            <p:ph idx="1"/>
          </p:nvPr>
        </p:nvSpPr>
        <p:spPr>
          <a:xfrm>
            <a:off x="720004" y="936000"/>
            <a:ext cx="6623999" cy="3780000"/>
          </a:xfrm>
        </p:spPr>
        <p:txBody>
          <a:bodyPr/>
          <a:lstStyle/>
          <a:p>
            <a:r>
              <a:rPr lang="nl-NL" dirty="0"/>
              <a:t>Handle HTTP calls:</a:t>
            </a:r>
          </a:p>
          <a:p>
            <a:pPr lvl="1"/>
            <a:r>
              <a:rPr lang="nl-NL" dirty="0" err="1"/>
              <a:t>Authorize</a:t>
            </a:r>
            <a:endParaRPr lang="nl-NL" dirty="0"/>
          </a:p>
          <a:p>
            <a:pPr lvl="1"/>
            <a:r>
              <a:rPr lang="nl-NL" dirty="0"/>
              <a:t>Route</a:t>
            </a:r>
          </a:p>
          <a:p>
            <a:pPr lvl="1"/>
            <a:r>
              <a:rPr lang="nl-NL" dirty="0"/>
              <a:t>Map</a:t>
            </a:r>
          </a:p>
          <a:p>
            <a:pPr lvl="1"/>
            <a:r>
              <a:rPr lang="nl-NL" dirty="0"/>
              <a:t>Monitor/ Audit</a:t>
            </a:r>
          </a:p>
          <a:p>
            <a:r>
              <a:rPr lang="nl-NL" dirty="0"/>
              <a:t>GA was </a:t>
            </a:r>
            <a:br>
              <a:rPr lang="nl-NL" dirty="0"/>
            </a:br>
            <a:r>
              <a:rPr lang="nl-NL" dirty="0" err="1"/>
              <a:t>Mid</a:t>
            </a:r>
            <a:r>
              <a:rPr lang="nl-NL" dirty="0"/>
              <a:t> December 2019</a:t>
            </a:r>
          </a:p>
          <a:p>
            <a:endParaRPr lang="en-NL" dirty="0"/>
          </a:p>
        </p:txBody>
      </p:sp>
      <p:sp>
        <p:nvSpPr>
          <p:cNvPr id="4" name="Footer Placeholder 3">
            <a:extLst>
              <a:ext uri="{FF2B5EF4-FFF2-40B4-BE49-F238E27FC236}">
                <a16:creationId xmlns:a16="http://schemas.microsoft.com/office/drawing/2014/main" id="{A1182959-CC61-438F-A011-FA06A3F8C80C}"/>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AIOUG Webinars June 2020 | Oracle Cloud Native Application Development</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7F2FAC98-D8BC-444B-A060-0EAF15A03DE0}"/>
              </a:ext>
            </a:extLst>
          </p:cNvPr>
          <p:cNvSpPr/>
          <p:nvPr/>
        </p:nvSpPr>
        <p:spPr>
          <a:xfrm>
            <a:off x="4940753" y="1271468"/>
            <a:ext cx="2294223" cy="3302955"/>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6" name="Rectangle 5">
            <a:extLst>
              <a:ext uri="{FF2B5EF4-FFF2-40B4-BE49-F238E27FC236}">
                <a16:creationId xmlns:a16="http://schemas.microsoft.com/office/drawing/2014/main" id="{0D7797CF-BD5F-4BEA-B22D-5C6A1A1C8531}"/>
              </a:ext>
            </a:extLst>
          </p:cNvPr>
          <p:cNvSpPr/>
          <p:nvPr/>
        </p:nvSpPr>
        <p:spPr>
          <a:xfrm>
            <a:off x="4572050" y="2565774"/>
            <a:ext cx="737409" cy="7497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7" name="TextBox 6">
            <a:extLst>
              <a:ext uri="{FF2B5EF4-FFF2-40B4-BE49-F238E27FC236}">
                <a16:creationId xmlns:a16="http://schemas.microsoft.com/office/drawing/2014/main" id="{A6FA17FB-C75F-470E-B654-5D613B36C08F}"/>
              </a:ext>
            </a:extLst>
          </p:cNvPr>
          <p:cNvSpPr txBox="1"/>
          <p:nvPr/>
        </p:nvSpPr>
        <p:spPr>
          <a:xfrm>
            <a:off x="4613872" y="2713160"/>
            <a:ext cx="653763" cy="369332"/>
          </a:xfrm>
          <a:prstGeom prst="rect">
            <a:avLst/>
          </a:prstGeom>
          <a:noFill/>
        </p:spPr>
        <p:txBody>
          <a:bodyPr wrap="square" rtlCol="0">
            <a:spAutoFit/>
          </a:bodyPr>
          <a:lstStyle/>
          <a:p>
            <a:pPr algn="ctr" defTabSz="914378"/>
            <a:r>
              <a:rPr lang="nl-NL" sz="900" dirty="0">
                <a:solidFill>
                  <a:srgbClr val="FFFFFF"/>
                </a:solidFill>
              </a:rPr>
              <a:t>API Gateway</a:t>
            </a:r>
            <a:endParaRPr lang="en-NL" sz="900" dirty="0">
              <a:solidFill>
                <a:srgbClr val="FFFFFF"/>
              </a:solidFill>
            </a:endParaRPr>
          </a:p>
        </p:txBody>
      </p:sp>
      <p:sp>
        <p:nvSpPr>
          <p:cNvPr id="8" name="TextBox 7">
            <a:extLst>
              <a:ext uri="{FF2B5EF4-FFF2-40B4-BE49-F238E27FC236}">
                <a16:creationId xmlns:a16="http://schemas.microsoft.com/office/drawing/2014/main" id="{474A4DBB-A865-4AFC-B9B7-B68D8CF19A97}"/>
              </a:ext>
            </a:extLst>
          </p:cNvPr>
          <p:cNvSpPr txBox="1"/>
          <p:nvPr/>
        </p:nvSpPr>
        <p:spPr>
          <a:xfrm>
            <a:off x="5309459" y="4600041"/>
            <a:ext cx="1803699" cy="253916"/>
          </a:xfrm>
          <a:prstGeom prst="rect">
            <a:avLst/>
          </a:prstGeom>
          <a:noFill/>
        </p:spPr>
        <p:txBody>
          <a:bodyPr wrap="none" rtlCol="0">
            <a:spAutoFit/>
          </a:bodyPr>
          <a:lstStyle/>
          <a:p>
            <a:pPr defTabSz="914378"/>
            <a:r>
              <a:rPr lang="nl-NL" sz="1050" dirty="0"/>
              <a:t>Oracle Cloud </a:t>
            </a:r>
            <a:r>
              <a:rPr lang="nl-NL" sz="1050" dirty="0" err="1"/>
              <a:t>Infrastructure</a:t>
            </a:r>
            <a:endParaRPr lang="en-NL" sz="1050" dirty="0"/>
          </a:p>
        </p:txBody>
      </p:sp>
      <p:sp>
        <p:nvSpPr>
          <p:cNvPr id="9" name="Rectangle 8">
            <a:extLst>
              <a:ext uri="{FF2B5EF4-FFF2-40B4-BE49-F238E27FC236}">
                <a16:creationId xmlns:a16="http://schemas.microsoft.com/office/drawing/2014/main" id="{1ED1CADB-CA89-4249-887D-C7AA465B08E8}"/>
              </a:ext>
            </a:extLst>
          </p:cNvPr>
          <p:cNvSpPr/>
          <p:nvPr/>
        </p:nvSpPr>
        <p:spPr>
          <a:xfrm>
            <a:off x="7464726" y="2713161"/>
            <a:ext cx="1525447" cy="9972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0" name="TextBox 9">
            <a:extLst>
              <a:ext uri="{FF2B5EF4-FFF2-40B4-BE49-F238E27FC236}">
                <a16:creationId xmlns:a16="http://schemas.microsoft.com/office/drawing/2014/main" id="{837D12EF-0FC3-44EB-A1C4-71A47F0994F9}"/>
              </a:ext>
            </a:extLst>
          </p:cNvPr>
          <p:cNvSpPr txBox="1"/>
          <p:nvPr/>
        </p:nvSpPr>
        <p:spPr>
          <a:xfrm>
            <a:off x="7596798" y="2977249"/>
            <a:ext cx="1261300" cy="369332"/>
          </a:xfrm>
          <a:prstGeom prst="rect">
            <a:avLst/>
          </a:prstGeom>
          <a:noFill/>
        </p:spPr>
        <p:txBody>
          <a:bodyPr wrap="square" rtlCol="0">
            <a:spAutoFit/>
          </a:bodyPr>
          <a:lstStyle/>
          <a:p>
            <a:pPr algn="ctr" defTabSz="914378"/>
            <a:r>
              <a:rPr lang="nl-NL" sz="900" dirty="0" err="1">
                <a:solidFill>
                  <a:srgbClr val="FFFFFF"/>
                </a:solidFill>
              </a:rPr>
              <a:t>Any</a:t>
            </a:r>
            <a:r>
              <a:rPr lang="nl-NL" sz="900" dirty="0">
                <a:solidFill>
                  <a:srgbClr val="FFFFFF"/>
                </a:solidFill>
              </a:rPr>
              <a:t> 3rd party HTTP </a:t>
            </a:r>
            <a:r>
              <a:rPr lang="nl-NL" sz="900" dirty="0" err="1">
                <a:solidFill>
                  <a:srgbClr val="FFFFFF"/>
                </a:solidFill>
              </a:rPr>
              <a:t>endpoint</a:t>
            </a:r>
            <a:endParaRPr lang="en-NL" sz="900" dirty="0">
              <a:solidFill>
                <a:srgbClr val="FFFFFF"/>
              </a:solidFill>
            </a:endParaRPr>
          </a:p>
        </p:txBody>
      </p:sp>
      <p:sp>
        <p:nvSpPr>
          <p:cNvPr id="11" name="Rectangle 10">
            <a:extLst>
              <a:ext uri="{FF2B5EF4-FFF2-40B4-BE49-F238E27FC236}">
                <a16:creationId xmlns:a16="http://schemas.microsoft.com/office/drawing/2014/main" id="{D1E207C8-268C-4B14-BF5D-E3B6CB576EA1}"/>
              </a:ext>
            </a:extLst>
          </p:cNvPr>
          <p:cNvSpPr/>
          <p:nvPr/>
        </p:nvSpPr>
        <p:spPr>
          <a:xfrm>
            <a:off x="6220889" y="1845537"/>
            <a:ext cx="737409" cy="4868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2" name="TextBox 11">
            <a:extLst>
              <a:ext uri="{FF2B5EF4-FFF2-40B4-BE49-F238E27FC236}">
                <a16:creationId xmlns:a16="http://schemas.microsoft.com/office/drawing/2014/main" id="{196583BF-18F5-4CC2-AB5C-D87CE480515C}"/>
              </a:ext>
            </a:extLst>
          </p:cNvPr>
          <p:cNvSpPr txBox="1"/>
          <p:nvPr/>
        </p:nvSpPr>
        <p:spPr>
          <a:xfrm>
            <a:off x="6220889" y="1960429"/>
            <a:ext cx="737409" cy="230832"/>
          </a:xfrm>
          <a:prstGeom prst="rect">
            <a:avLst/>
          </a:prstGeom>
          <a:noFill/>
        </p:spPr>
        <p:txBody>
          <a:bodyPr wrap="square" rtlCol="0">
            <a:spAutoFit/>
          </a:bodyPr>
          <a:lstStyle/>
          <a:p>
            <a:pPr algn="ctr" defTabSz="914378"/>
            <a:r>
              <a:rPr lang="nl-NL" sz="900" dirty="0" err="1">
                <a:solidFill>
                  <a:srgbClr val="FFFFFF"/>
                </a:solidFill>
              </a:rPr>
              <a:t>Function</a:t>
            </a:r>
            <a:endParaRPr lang="en-NL" sz="900" dirty="0">
              <a:solidFill>
                <a:srgbClr val="FFFFFF"/>
              </a:solidFill>
            </a:endParaRPr>
          </a:p>
        </p:txBody>
      </p:sp>
      <p:sp>
        <p:nvSpPr>
          <p:cNvPr id="13" name="Rectangle 12">
            <a:extLst>
              <a:ext uri="{FF2B5EF4-FFF2-40B4-BE49-F238E27FC236}">
                <a16:creationId xmlns:a16="http://schemas.microsoft.com/office/drawing/2014/main" id="{2A79F924-D13A-46B7-8799-2715CECBEE04}"/>
              </a:ext>
            </a:extLst>
          </p:cNvPr>
          <p:cNvSpPr/>
          <p:nvPr/>
        </p:nvSpPr>
        <p:spPr>
          <a:xfrm>
            <a:off x="5405757" y="2785029"/>
            <a:ext cx="359350" cy="2899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4" name="TextBox 13">
            <a:extLst>
              <a:ext uri="{FF2B5EF4-FFF2-40B4-BE49-F238E27FC236}">
                <a16:creationId xmlns:a16="http://schemas.microsoft.com/office/drawing/2014/main" id="{C243D767-DFAE-44EB-AA4F-0398BDD08FF3}"/>
              </a:ext>
            </a:extLst>
          </p:cNvPr>
          <p:cNvSpPr txBox="1"/>
          <p:nvPr/>
        </p:nvSpPr>
        <p:spPr>
          <a:xfrm>
            <a:off x="5216726" y="2810645"/>
            <a:ext cx="737409" cy="230832"/>
          </a:xfrm>
          <a:prstGeom prst="rect">
            <a:avLst/>
          </a:prstGeom>
          <a:noFill/>
        </p:spPr>
        <p:txBody>
          <a:bodyPr wrap="square" rtlCol="0">
            <a:spAutoFit/>
          </a:bodyPr>
          <a:lstStyle/>
          <a:p>
            <a:pPr algn="ctr" defTabSz="914378"/>
            <a:r>
              <a:rPr lang="nl-NL" sz="900" dirty="0">
                <a:solidFill>
                  <a:srgbClr val="FFFFFF"/>
                </a:solidFill>
              </a:rPr>
              <a:t>Stock</a:t>
            </a:r>
            <a:endParaRPr lang="en-NL" sz="900" dirty="0">
              <a:solidFill>
                <a:srgbClr val="FFFFFF"/>
              </a:solidFill>
            </a:endParaRPr>
          </a:p>
        </p:txBody>
      </p:sp>
      <p:cxnSp>
        <p:nvCxnSpPr>
          <p:cNvPr id="15" name="Connector: Elbow 14">
            <a:extLst>
              <a:ext uri="{FF2B5EF4-FFF2-40B4-BE49-F238E27FC236}">
                <a16:creationId xmlns:a16="http://schemas.microsoft.com/office/drawing/2014/main" id="{FC768DD6-9C38-49E9-9D4B-0B3AA096D3FA}"/>
              </a:ext>
            </a:extLst>
          </p:cNvPr>
          <p:cNvCxnSpPr>
            <a:cxnSpLocks/>
          </p:cNvCxnSpPr>
          <p:nvPr/>
        </p:nvCxnSpPr>
        <p:spPr>
          <a:xfrm flipV="1">
            <a:off x="5309459" y="2146990"/>
            <a:ext cx="911430" cy="52176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9513DF-780D-493C-91BD-CF961585A61A}"/>
              </a:ext>
            </a:extLst>
          </p:cNvPr>
          <p:cNvCxnSpPr>
            <a:cxnSpLocks/>
            <a:stCxn id="14" idx="1"/>
          </p:cNvCxnSpPr>
          <p:nvPr/>
        </p:nvCxnSpPr>
        <p:spPr>
          <a:xfrm>
            <a:off x="5216726" y="2926061"/>
            <a:ext cx="189030" cy="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413D365-1A19-48BA-944D-423DD50B013E}"/>
              </a:ext>
            </a:extLst>
          </p:cNvPr>
          <p:cNvCxnSpPr>
            <a:cxnSpLocks/>
          </p:cNvCxnSpPr>
          <p:nvPr/>
        </p:nvCxnSpPr>
        <p:spPr>
          <a:xfrm>
            <a:off x="5309459" y="3125657"/>
            <a:ext cx="2155267" cy="4369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21E62C-848E-451E-8313-FE4CF806A258}"/>
              </a:ext>
            </a:extLst>
          </p:cNvPr>
          <p:cNvSpPr/>
          <p:nvPr/>
        </p:nvSpPr>
        <p:spPr>
          <a:xfrm>
            <a:off x="5793027" y="3710412"/>
            <a:ext cx="855724" cy="77902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9" name="TextBox 18">
            <a:extLst>
              <a:ext uri="{FF2B5EF4-FFF2-40B4-BE49-F238E27FC236}">
                <a16:creationId xmlns:a16="http://schemas.microsoft.com/office/drawing/2014/main" id="{9D1119E5-256F-4F7B-9336-53C4123D79C8}"/>
              </a:ext>
            </a:extLst>
          </p:cNvPr>
          <p:cNvSpPr txBox="1"/>
          <p:nvPr/>
        </p:nvSpPr>
        <p:spPr>
          <a:xfrm>
            <a:off x="5852185" y="3865486"/>
            <a:ext cx="737409" cy="507831"/>
          </a:xfrm>
          <a:prstGeom prst="rect">
            <a:avLst/>
          </a:prstGeom>
          <a:noFill/>
        </p:spPr>
        <p:txBody>
          <a:bodyPr wrap="square" rtlCol="0">
            <a:spAutoFit/>
          </a:bodyPr>
          <a:lstStyle/>
          <a:p>
            <a:pPr algn="ctr" defTabSz="914378"/>
            <a:r>
              <a:rPr lang="nl-NL" sz="900" dirty="0" err="1">
                <a:solidFill>
                  <a:srgbClr val="FFFFFF"/>
                </a:solidFill>
              </a:rPr>
              <a:t>Any</a:t>
            </a:r>
            <a:r>
              <a:rPr lang="nl-NL" sz="900" dirty="0">
                <a:solidFill>
                  <a:srgbClr val="FFFFFF"/>
                </a:solidFill>
              </a:rPr>
              <a:t> HTTP </a:t>
            </a:r>
            <a:r>
              <a:rPr lang="nl-NL" sz="900" dirty="0" err="1">
                <a:solidFill>
                  <a:srgbClr val="FFFFFF"/>
                </a:solidFill>
              </a:rPr>
              <a:t>Endpoint</a:t>
            </a:r>
            <a:r>
              <a:rPr lang="nl-NL" sz="900" dirty="0">
                <a:solidFill>
                  <a:srgbClr val="FFFFFF"/>
                </a:solidFill>
              </a:rPr>
              <a:t> on OCI</a:t>
            </a:r>
            <a:endParaRPr lang="en-NL" sz="900" dirty="0">
              <a:solidFill>
                <a:srgbClr val="FFFFFF"/>
              </a:solidFill>
            </a:endParaRPr>
          </a:p>
        </p:txBody>
      </p:sp>
      <p:cxnSp>
        <p:nvCxnSpPr>
          <p:cNvPr id="20" name="Connector: Elbow 19">
            <a:extLst>
              <a:ext uri="{FF2B5EF4-FFF2-40B4-BE49-F238E27FC236}">
                <a16:creationId xmlns:a16="http://schemas.microsoft.com/office/drawing/2014/main" id="{0D444460-B615-40A0-BD9E-67DB78D63304}"/>
              </a:ext>
            </a:extLst>
          </p:cNvPr>
          <p:cNvCxnSpPr>
            <a:cxnSpLocks/>
            <a:endCxn id="18" idx="1"/>
          </p:cNvCxnSpPr>
          <p:nvPr/>
        </p:nvCxnSpPr>
        <p:spPr>
          <a:xfrm rot="16200000" flipH="1">
            <a:off x="5091346" y="3398244"/>
            <a:ext cx="815997" cy="58736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B72F467-2E5D-46CB-95D2-6B6ACAF13C5B}"/>
              </a:ext>
            </a:extLst>
          </p:cNvPr>
          <p:cNvSpPr/>
          <p:nvPr/>
        </p:nvSpPr>
        <p:spPr>
          <a:xfrm>
            <a:off x="6685491" y="4101302"/>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2" name="TextBox 21">
            <a:extLst>
              <a:ext uri="{FF2B5EF4-FFF2-40B4-BE49-F238E27FC236}">
                <a16:creationId xmlns:a16="http://schemas.microsoft.com/office/drawing/2014/main" id="{6D77797B-C16B-4A98-A6C1-DE9C32B1AF50}"/>
              </a:ext>
            </a:extLst>
          </p:cNvPr>
          <p:cNvSpPr txBox="1"/>
          <p:nvPr/>
        </p:nvSpPr>
        <p:spPr>
          <a:xfrm>
            <a:off x="6661551" y="4098629"/>
            <a:ext cx="359350" cy="200055"/>
          </a:xfrm>
          <a:prstGeom prst="rect">
            <a:avLst/>
          </a:prstGeom>
          <a:noFill/>
        </p:spPr>
        <p:txBody>
          <a:bodyPr wrap="square" rtlCol="0">
            <a:spAutoFit/>
          </a:bodyPr>
          <a:lstStyle/>
          <a:p>
            <a:pPr algn="ctr" defTabSz="914378"/>
            <a:r>
              <a:rPr lang="nl-NL" sz="700" dirty="0">
                <a:solidFill>
                  <a:srgbClr val="FFFFFF"/>
                </a:solidFill>
              </a:rPr>
              <a:t>OIC</a:t>
            </a:r>
            <a:endParaRPr lang="en-NL" sz="700" dirty="0">
              <a:solidFill>
                <a:srgbClr val="FFFFFF"/>
              </a:solidFill>
            </a:endParaRPr>
          </a:p>
        </p:txBody>
      </p:sp>
      <p:sp>
        <p:nvSpPr>
          <p:cNvPr id="23" name="Rectangle 22">
            <a:extLst>
              <a:ext uri="{FF2B5EF4-FFF2-40B4-BE49-F238E27FC236}">
                <a16:creationId xmlns:a16="http://schemas.microsoft.com/office/drawing/2014/main" id="{D49B21D3-D0DB-4E01-80FC-22D9B8290EF6}"/>
              </a:ext>
            </a:extLst>
          </p:cNvPr>
          <p:cNvSpPr/>
          <p:nvPr/>
        </p:nvSpPr>
        <p:spPr>
          <a:xfrm>
            <a:off x="6687213" y="3828143"/>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4" name="TextBox 23">
            <a:extLst>
              <a:ext uri="{FF2B5EF4-FFF2-40B4-BE49-F238E27FC236}">
                <a16:creationId xmlns:a16="http://schemas.microsoft.com/office/drawing/2014/main" id="{FCD357DE-5776-423E-92FB-05CFB25B46FC}"/>
              </a:ext>
            </a:extLst>
          </p:cNvPr>
          <p:cNvSpPr txBox="1"/>
          <p:nvPr/>
        </p:nvSpPr>
        <p:spPr>
          <a:xfrm>
            <a:off x="6663273" y="3839615"/>
            <a:ext cx="381568" cy="200055"/>
          </a:xfrm>
          <a:prstGeom prst="rect">
            <a:avLst/>
          </a:prstGeom>
          <a:noFill/>
        </p:spPr>
        <p:txBody>
          <a:bodyPr wrap="square" rtlCol="0">
            <a:spAutoFit/>
          </a:bodyPr>
          <a:lstStyle/>
          <a:p>
            <a:pPr algn="ctr" defTabSz="914378"/>
            <a:r>
              <a:rPr lang="nl-NL" sz="700" dirty="0">
                <a:solidFill>
                  <a:srgbClr val="FFFFFF"/>
                </a:solidFill>
              </a:rPr>
              <a:t>OKE</a:t>
            </a:r>
            <a:endParaRPr lang="en-NL" sz="700" dirty="0">
              <a:solidFill>
                <a:srgbClr val="FFFFFF"/>
              </a:solidFill>
            </a:endParaRPr>
          </a:p>
        </p:txBody>
      </p:sp>
      <p:sp>
        <p:nvSpPr>
          <p:cNvPr id="25" name="Rectangle 24">
            <a:extLst>
              <a:ext uri="{FF2B5EF4-FFF2-40B4-BE49-F238E27FC236}">
                <a16:creationId xmlns:a16="http://schemas.microsoft.com/office/drawing/2014/main" id="{9185DD03-9A24-45D8-95C5-730213F98CF4}"/>
              </a:ext>
            </a:extLst>
          </p:cNvPr>
          <p:cNvSpPr/>
          <p:nvPr/>
        </p:nvSpPr>
        <p:spPr>
          <a:xfrm>
            <a:off x="6687621" y="3562204"/>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26" name="TextBox 25">
            <a:extLst>
              <a:ext uri="{FF2B5EF4-FFF2-40B4-BE49-F238E27FC236}">
                <a16:creationId xmlns:a16="http://schemas.microsoft.com/office/drawing/2014/main" id="{B87FF654-8DA4-48E3-9604-563AC52308CC}"/>
              </a:ext>
            </a:extLst>
          </p:cNvPr>
          <p:cNvSpPr txBox="1"/>
          <p:nvPr/>
        </p:nvSpPr>
        <p:spPr>
          <a:xfrm>
            <a:off x="6663681" y="3573675"/>
            <a:ext cx="359350" cy="215444"/>
          </a:xfrm>
          <a:prstGeom prst="rect">
            <a:avLst/>
          </a:prstGeom>
          <a:noFill/>
        </p:spPr>
        <p:txBody>
          <a:bodyPr wrap="square" rtlCol="0">
            <a:spAutoFit/>
          </a:bodyPr>
          <a:lstStyle/>
          <a:p>
            <a:pPr algn="ctr" defTabSz="914378"/>
            <a:r>
              <a:rPr lang="nl-NL" sz="800" dirty="0">
                <a:solidFill>
                  <a:srgbClr val="FFFFFF"/>
                </a:solidFill>
              </a:rPr>
              <a:t>VM</a:t>
            </a:r>
            <a:endParaRPr lang="en-NL" sz="800" dirty="0">
              <a:solidFill>
                <a:srgbClr val="FFFFFF"/>
              </a:solidFill>
            </a:endParaRPr>
          </a:p>
        </p:txBody>
      </p:sp>
      <p:sp>
        <p:nvSpPr>
          <p:cNvPr id="27" name="Rectangle 26">
            <a:extLst>
              <a:ext uri="{FF2B5EF4-FFF2-40B4-BE49-F238E27FC236}">
                <a16:creationId xmlns:a16="http://schemas.microsoft.com/office/drawing/2014/main" id="{14024EAB-7AF9-4DA2-B239-775266207C04}"/>
              </a:ext>
            </a:extLst>
          </p:cNvPr>
          <p:cNvSpPr/>
          <p:nvPr/>
        </p:nvSpPr>
        <p:spPr>
          <a:xfrm>
            <a:off x="6688649" y="4336526"/>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8" name="TextBox 27">
            <a:extLst>
              <a:ext uri="{FF2B5EF4-FFF2-40B4-BE49-F238E27FC236}">
                <a16:creationId xmlns:a16="http://schemas.microsoft.com/office/drawing/2014/main" id="{FFBC58AA-2FC7-4939-AB74-64D8C14B087D}"/>
              </a:ext>
            </a:extLst>
          </p:cNvPr>
          <p:cNvSpPr txBox="1"/>
          <p:nvPr/>
        </p:nvSpPr>
        <p:spPr>
          <a:xfrm>
            <a:off x="6664709" y="4333855"/>
            <a:ext cx="359350" cy="200055"/>
          </a:xfrm>
          <a:prstGeom prst="rect">
            <a:avLst/>
          </a:prstGeom>
          <a:noFill/>
        </p:spPr>
        <p:txBody>
          <a:bodyPr wrap="square" rtlCol="0">
            <a:spAutoFit/>
          </a:bodyPr>
          <a:lstStyle/>
          <a:p>
            <a:pPr algn="ctr" defTabSz="914378"/>
            <a:r>
              <a:rPr lang="nl-NL" sz="700" dirty="0">
                <a:solidFill>
                  <a:srgbClr val="FFFFFF"/>
                </a:solidFill>
              </a:rPr>
              <a:t>…</a:t>
            </a:r>
            <a:endParaRPr lang="en-NL" sz="700" dirty="0">
              <a:solidFill>
                <a:srgbClr val="FFFFFF"/>
              </a:solidFill>
            </a:endParaRPr>
          </a:p>
        </p:txBody>
      </p:sp>
      <p:sp>
        <p:nvSpPr>
          <p:cNvPr id="29" name="Rectangle: Rounded Corners 28">
            <a:extLst>
              <a:ext uri="{FF2B5EF4-FFF2-40B4-BE49-F238E27FC236}">
                <a16:creationId xmlns:a16="http://schemas.microsoft.com/office/drawing/2014/main" id="{60C266ED-39C0-4775-A407-F6C440A4BEBF}"/>
              </a:ext>
            </a:extLst>
          </p:cNvPr>
          <p:cNvSpPr/>
          <p:nvPr/>
        </p:nvSpPr>
        <p:spPr>
          <a:xfrm>
            <a:off x="2909576" y="2615281"/>
            <a:ext cx="930012" cy="657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900" dirty="0" err="1">
                <a:solidFill>
                  <a:srgbClr val="FFFFFF"/>
                </a:solidFill>
                <a:latin typeface="Arial" panose="020B0604020202020204"/>
              </a:rPr>
              <a:t>Any</a:t>
            </a:r>
            <a:r>
              <a:rPr lang="nl-NL" sz="900" dirty="0">
                <a:solidFill>
                  <a:srgbClr val="FFFFFF"/>
                </a:solidFill>
                <a:latin typeface="Arial" panose="020B0604020202020204"/>
              </a:rPr>
              <a:t> Service </a:t>
            </a:r>
            <a:r>
              <a:rPr lang="nl-NL" sz="900" dirty="0" err="1">
                <a:solidFill>
                  <a:srgbClr val="FFFFFF"/>
                </a:solidFill>
                <a:latin typeface="Arial" panose="020B0604020202020204"/>
              </a:rPr>
              <a:t>Invoker</a:t>
            </a:r>
            <a:endParaRPr lang="en-NL" sz="900" dirty="0">
              <a:solidFill>
                <a:srgbClr val="FFFFFF"/>
              </a:solidFill>
              <a:latin typeface="Arial" panose="020B0604020202020204"/>
            </a:endParaRPr>
          </a:p>
        </p:txBody>
      </p:sp>
      <p:cxnSp>
        <p:nvCxnSpPr>
          <p:cNvPr id="30" name="Straight Arrow Connector 29">
            <a:extLst>
              <a:ext uri="{FF2B5EF4-FFF2-40B4-BE49-F238E27FC236}">
                <a16:creationId xmlns:a16="http://schemas.microsoft.com/office/drawing/2014/main" id="{37C785FC-6F32-461D-9CB3-67AA6DEF699C}"/>
              </a:ext>
            </a:extLst>
          </p:cNvPr>
          <p:cNvCxnSpPr>
            <a:stCxn id="29" idx="3"/>
            <a:endCxn id="7" idx="1"/>
          </p:cNvCxnSpPr>
          <p:nvPr/>
        </p:nvCxnSpPr>
        <p:spPr>
          <a:xfrm flipV="1">
            <a:off x="3839588" y="2897826"/>
            <a:ext cx="774284" cy="463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90522A8-1E86-4695-9ABC-9BC054F1ED79}"/>
              </a:ext>
            </a:extLst>
          </p:cNvPr>
          <p:cNvSpPr/>
          <p:nvPr/>
        </p:nvSpPr>
        <p:spPr>
          <a:xfrm>
            <a:off x="2644727" y="612060"/>
            <a:ext cx="2019349" cy="1348368"/>
          </a:xfrm>
          <a:prstGeom prst="wedgeRectCallout">
            <a:avLst>
              <a:gd name="adj1" fmla="val 62230"/>
              <a:gd name="adj2" fmla="val 10086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900">
              <a:solidFill>
                <a:srgbClr val="000000"/>
              </a:solidFill>
              <a:latin typeface="Arial" panose="020B0604020202020204"/>
            </a:endParaRPr>
          </a:p>
        </p:txBody>
      </p:sp>
      <p:sp>
        <p:nvSpPr>
          <p:cNvPr id="32" name="TextBox 31">
            <a:extLst>
              <a:ext uri="{FF2B5EF4-FFF2-40B4-BE49-F238E27FC236}">
                <a16:creationId xmlns:a16="http://schemas.microsoft.com/office/drawing/2014/main" id="{57E51119-1236-42F0-A77A-ED404C289B79}"/>
              </a:ext>
            </a:extLst>
          </p:cNvPr>
          <p:cNvSpPr txBox="1"/>
          <p:nvPr/>
        </p:nvSpPr>
        <p:spPr>
          <a:xfrm>
            <a:off x="2644726" y="565561"/>
            <a:ext cx="2012089" cy="1477328"/>
          </a:xfrm>
          <a:prstGeom prst="rect">
            <a:avLst/>
          </a:prstGeom>
          <a:noFill/>
        </p:spPr>
        <p:txBody>
          <a:bodyPr wrap="none" rtlCol="0">
            <a:spAutoFit/>
          </a:bodyPr>
          <a:lstStyle/>
          <a:p>
            <a:pPr defTabSz="914378"/>
            <a:r>
              <a:rPr lang="nl-NL" sz="900" dirty="0" err="1"/>
              <a:t>Expose</a:t>
            </a:r>
            <a:r>
              <a:rPr lang="nl-NL" sz="900" dirty="0"/>
              <a:t> private </a:t>
            </a:r>
            <a:r>
              <a:rPr lang="nl-NL" sz="900" dirty="0" err="1"/>
              <a:t>endpoints</a:t>
            </a:r>
            <a:r>
              <a:rPr lang="nl-NL" sz="900" dirty="0"/>
              <a:t> </a:t>
            </a:r>
            <a:r>
              <a:rPr lang="nl-NL" sz="900" dirty="0" err="1"/>
              <a:t>publicly</a:t>
            </a:r>
            <a:endParaRPr lang="nl-NL" sz="900" dirty="0"/>
          </a:p>
          <a:p>
            <a:pPr defTabSz="914378"/>
            <a:r>
              <a:rPr lang="nl-NL" sz="900" dirty="0" err="1"/>
              <a:t>Stable</a:t>
            </a:r>
            <a:r>
              <a:rPr lang="nl-NL" sz="900" dirty="0"/>
              <a:t> (public) </a:t>
            </a:r>
            <a:r>
              <a:rPr lang="nl-NL" sz="900" dirty="0" err="1"/>
              <a:t>endpoints</a:t>
            </a:r>
            <a:endParaRPr lang="nl-NL" sz="900" dirty="0"/>
          </a:p>
          <a:p>
            <a:pPr defTabSz="914378"/>
            <a:r>
              <a:rPr lang="nl-NL" sz="900" dirty="0"/>
              <a:t>Routing (</a:t>
            </a:r>
            <a:r>
              <a:rPr lang="nl-NL" sz="900" dirty="0" err="1"/>
              <a:t>verb</a:t>
            </a:r>
            <a:r>
              <a:rPr lang="nl-NL" sz="900" dirty="0"/>
              <a:t> &amp; wildcard </a:t>
            </a:r>
            <a:r>
              <a:rPr lang="nl-NL" sz="900" dirty="0" err="1"/>
              <a:t>based</a:t>
            </a:r>
            <a:r>
              <a:rPr lang="nl-NL" sz="900" dirty="0"/>
              <a:t>)</a:t>
            </a:r>
          </a:p>
          <a:p>
            <a:pPr defTabSz="914378"/>
            <a:r>
              <a:rPr lang="nl-NL" sz="900" dirty="0"/>
              <a:t>Parameter </a:t>
            </a:r>
            <a:r>
              <a:rPr lang="nl-NL" sz="900" dirty="0" err="1"/>
              <a:t>and</a:t>
            </a:r>
            <a:r>
              <a:rPr lang="nl-NL" sz="900" dirty="0"/>
              <a:t> Header </a:t>
            </a:r>
            <a:r>
              <a:rPr lang="nl-NL" sz="900" dirty="0" err="1"/>
              <a:t>mapping</a:t>
            </a:r>
            <a:endParaRPr lang="nl-NL" sz="900" dirty="0"/>
          </a:p>
          <a:p>
            <a:pPr defTabSz="914378"/>
            <a:r>
              <a:rPr lang="nl-NL" sz="900" dirty="0"/>
              <a:t>Request </a:t>
            </a:r>
            <a:r>
              <a:rPr lang="nl-NL" sz="900" dirty="0" err="1"/>
              <a:t>Policies</a:t>
            </a:r>
            <a:endParaRPr lang="nl-NL" sz="900" dirty="0"/>
          </a:p>
          <a:p>
            <a:pPr defTabSz="914378"/>
            <a:r>
              <a:rPr lang="nl-NL" sz="900" dirty="0" err="1"/>
              <a:t>Rate</a:t>
            </a:r>
            <a:r>
              <a:rPr lang="nl-NL" sz="900" dirty="0"/>
              <a:t> </a:t>
            </a:r>
            <a:r>
              <a:rPr lang="nl-NL" sz="900" dirty="0" err="1"/>
              <a:t>limiting</a:t>
            </a:r>
            <a:r>
              <a:rPr lang="nl-NL" sz="900" dirty="0"/>
              <a:t> (per client &amp; </a:t>
            </a:r>
            <a:r>
              <a:rPr lang="nl-NL" sz="900" dirty="0" err="1"/>
              <a:t>general</a:t>
            </a:r>
            <a:r>
              <a:rPr lang="nl-NL" sz="900" dirty="0"/>
              <a:t>)</a:t>
            </a:r>
          </a:p>
          <a:p>
            <a:pPr defTabSz="914378"/>
            <a:r>
              <a:rPr lang="nl-NL" sz="900" dirty="0"/>
              <a:t>CORS (for direct web client access)</a:t>
            </a:r>
          </a:p>
          <a:p>
            <a:pPr defTabSz="914378"/>
            <a:r>
              <a:rPr lang="nl-NL" sz="900" dirty="0" err="1"/>
              <a:t>Metrics</a:t>
            </a:r>
            <a:r>
              <a:rPr lang="nl-NL" sz="900" dirty="0"/>
              <a:t> Monitoring &amp; </a:t>
            </a:r>
            <a:r>
              <a:rPr lang="nl-NL" sz="900" dirty="0" err="1"/>
              <a:t>Logging</a:t>
            </a:r>
            <a:endParaRPr lang="nl-NL" sz="900" dirty="0"/>
          </a:p>
          <a:p>
            <a:pPr defTabSz="914378"/>
            <a:r>
              <a:rPr lang="nl-NL" sz="900" dirty="0" err="1"/>
              <a:t>Authentication</a:t>
            </a:r>
            <a:r>
              <a:rPr lang="nl-NL" sz="900" dirty="0"/>
              <a:t> &amp; </a:t>
            </a:r>
            <a:r>
              <a:rPr lang="nl-NL" sz="900" dirty="0" err="1"/>
              <a:t>Validation</a:t>
            </a:r>
            <a:endParaRPr lang="nl-NL" sz="900" dirty="0"/>
          </a:p>
          <a:p>
            <a:pPr defTabSz="914378"/>
            <a:endParaRPr lang="en-NL" sz="900" dirty="0"/>
          </a:p>
        </p:txBody>
      </p:sp>
    </p:spTree>
    <p:extLst>
      <p:ext uri="{BB962C8B-B14F-4D97-AF65-F5344CB8AC3E}">
        <p14:creationId xmlns:p14="http://schemas.microsoft.com/office/powerpoint/2010/main" val="287202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8" grpId="0" animBg="1"/>
      <p:bldP spid="19" grpId="0"/>
      <p:bldP spid="21" grpId="0" animBg="1"/>
      <p:bldP spid="22" grpId="0"/>
      <p:bldP spid="23" grpId="0" animBg="1"/>
      <p:bldP spid="24" grpId="0"/>
      <p:bldP spid="25" grpId="0" animBg="1"/>
      <p:bldP spid="26" grpId="0"/>
      <p:bldP spid="27" grpId="0" animBg="1"/>
      <p:bldP spid="28" grpId="0"/>
      <p:bldP spid="31" grpId="0" animBg="1"/>
      <p:bldP spid="3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2A13-5814-449E-9CCE-ED144784BA22}"/>
              </a:ext>
            </a:extLst>
          </p:cNvPr>
          <p:cNvSpPr>
            <a:spLocks noGrp="1"/>
          </p:cNvSpPr>
          <p:nvPr>
            <p:ph type="title"/>
          </p:nvPr>
        </p:nvSpPr>
        <p:spPr/>
        <p:txBody>
          <a:bodyPr/>
          <a:lstStyle/>
          <a:p>
            <a:r>
              <a:rPr lang="nl-NL" dirty="0"/>
              <a:t>API Gateway </a:t>
            </a:r>
            <a:br>
              <a:rPr lang="nl-NL" dirty="0"/>
            </a:br>
            <a:r>
              <a:rPr lang="nl-NL" dirty="0" err="1"/>
              <a:t>Authorizer</a:t>
            </a:r>
            <a:r>
              <a:rPr lang="nl-NL" dirty="0"/>
              <a:t> </a:t>
            </a:r>
            <a:r>
              <a:rPr lang="nl-NL" dirty="0" err="1"/>
              <a:t>Function</a:t>
            </a:r>
            <a:endParaRPr lang="en-NL" dirty="0"/>
          </a:p>
        </p:txBody>
      </p:sp>
      <p:sp>
        <p:nvSpPr>
          <p:cNvPr id="3" name="Content Placeholder 2">
            <a:extLst>
              <a:ext uri="{FF2B5EF4-FFF2-40B4-BE49-F238E27FC236}">
                <a16:creationId xmlns:a16="http://schemas.microsoft.com/office/drawing/2014/main" id="{1810210F-1A8C-4654-A128-E4F1BD78BF8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1FCCA8A-039E-456B-BE19-9A5A0F1C32F3}"/>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AIOUG Webinars June 2020 | Oracle Cloud Native Application Development</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DEF8CEBF-8CD1-41F6-A7F7-831ADC271EAF}"/>
              </a:ext>
            </a:extLst>
          </p:cNvPr>
          <p:cNvSpPr/>
          <p:nvPr/>
        </p:nvSpPr>
        <p:spPr>
          <a:xfrm>
            <a:off x="4320654" y="1860218"/>
            <a:ext cx="3256013" cy="2124869"/>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6" name="Rectangle 5">
            <a:extLst>
              <a:ext uri="{FF2B5EF4-FFF2-40B4-BE49-F238E27FC236}">
                <a16:creationId xmlns:a16="http://schemas.microsoft.com/office/drawing/2014/main" id="{8CF16BC6-8C83-485A-85BC-A839E79178B2}"/>
              </a:ext>
            </a:extLst>
          </p:cNvPr>
          <p:cNvSpPr/>
          <p:nvPr/>
        </p:nvSpPr>
        <p:spPr>
          <a:xfrm>
            <a:off x="3841514" y="2287867"/>
            <a:ext cx="958282" cy="9346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7" name="TextBox 6">
            <a:extLst>
              <a:ext uri="{FF2B5EF4-FFF2-40B4-BE49-F238E27FC236}">
                <a16:creationId xmlns:a16="http://schemas.microsoft.com/office/drawing/2014/main" id="{33EC1B72-F82B-41D3-99D5-B360F0852BF7}"/>
              </a:ext>
            </a:extLst>
          </p:cNvPr>
          <p:cNvSpPr txBox="1"/>
          <p:nvPr/>
        </p:nvSpPr>
        <p:spPr>
          <a:xfrm>
            <a:off x="3895864" y="2471608"/>
            <a:ext cx="849581" cy="430887"/>
          </a:xfrm>
          <a:prstGeom prst="rect">
            <a:avLst/>
          </a:prstGeom>
          <a:noFill/>
        </p:spPr>
        <p:txBody>
          <a:bodyPr wrap="square" rtlCol="0">
            <a:spAutoFit/>
          </a:bodyPr>
          <a:lstStyle/>
          <a:p>
            <a:pPr algn="ctr" defTabSz="914378"/>
            <a:r>
              <a:rPr lang="nl-NL" sz="1100" dirty="0">
                <a:solidFill>
                  <a:srgbClr val="FFFFFF"/>
                </a:solidFill>
              </a:rPr>
              <a:t>API Gateway</a:t>
            </a:r>
            <a:endParaRPr lang="en-NL" sz="1100" dirty="0">
              <a:solidFill>
                <a:srgbClr val="FFFFFF"/>
              </a:solidFill>
            </a:endParaRPr>
          </a:p>
        </p:txBody>
      </p:sp>
      <p:sp>
        <p:nvSpPr>
          <p:cNvPr id="8" name="TextBox 7">
            <a:extLst>
              <a:ext uri="{FF2B5EF4-FFF2-40B4-BE49-F238E27FC236}">
                <a16:creationId xmlns:a16="http://schemas.microsoft.com/office/drawing/2014/main" id="{DC08E4B4-AFE3-493D-A7A2-2346D80206DA}"/>
              </a:ext>
            </a:extLst>
          </p:cNvPr>
          <p:cNvSpPr txBox="1"/>
          <p:nvPr/>
        </p:nvSpPr>
        <p:spPr>
          <a:xfrm>
            <a:off x="5550591" y="4024989"/>
            <a:ext cx="1874231" cy="261610"/>
          </a:xfrm>
          <a:prstGeom prst="rect">
            <a:avLst/>
          </a:prstGeom>
          <a:noFill/>
        </p:spPr>
        <p:txBody>
          <a:bodyPr wrap="none" rtlCol="0">
            <a:spAutoFit/>
          </a:bodyPr>
          <a:lstStyle/>
          <a:p>
            <a:pPr defTabSz="914378"/>
            <a:r>
              <a:rPr lang="nl-NL" sz="1100" dirty="0"/>
              <a:t>Oracle Cloud </a:t>
            </a:r>
            <a:r>
              <a:rPr lang="nl-NL" sz="1100" dirty="0" err="1"/>
              <a:t>Infrastructure</a:t>
            </a:r>
            <a:endParaRPr lang="en-NL" sz="1100" dirty="0"/>
          </a:p>
        </p:txBody>
      </p:sp>
      <p:sp>
        <p:nvSpPr>
          <p:cNvPr id="9" name="Rectangle 8">
            <a:extLst>
              <a:ext uri="{FF2B5EF4-FFF2-40B4-BE49-F238E27FC236}">
                <a16:creationId xmlns:a16="http://schemas.microsoft.com/office/drawing/2014/main" id="{1E964101-6241-402F-8A4B-948609110E8A}"/>
              </a:ext>
            </a:extLst>
          </p:cNvPr>
          <p:cNvSpPr/>
          <p:nvPr/>
        </p:nvSpPr>
        <p:spPr>
          <a:xfrm>
            <a:off x="6305342" y="2055920"/>
            <a:ext cx="1051243" cy="5466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46EA9096-BBF8-4BE9-BE32-A33F8D72DA2C}"/>
              </a:ext>
            </a:extLst>
          </p:cNvPr>
          <p:cNvSpPr txBox="1"/>
          <p:nvPr/>
        </p:nvSpPr>
        <p:spPr>
          <a:xfrm>
            <a:off x="6351822" y="2045681"/>
            <a:ext cx="958282"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backend</a:t>
            </a:r>
            <a:endParaRPr lang="en-NL" sz="1100" dirty="0">
              <a:solidFill>
                <a:srgbClr val="FFFFFF"/>
              </a:solidFill>
            </a:endParaRPr>
          </a:p>
        </p:txBody>
      </p:sp>
      <p:sp>
        <p:nvSpPr>
          <p:cNvPr id="11" name="Rectangle: Rounded Corners 10">
            <a:extLst>
              <a:ext uri="{FF2B5EF4-FFF2-40B4-BE49-F238E27FC236}">
                <a16:creationId xmlns:a16="http://schemas.microsoft.com/office/drawing/2014/main" id="{BE803447-8F13-45FA-A952-336D9CCE2201}"/>
              </a:ext>
            </a:extLst>
          </p:cNvPr>
          <p:cNvSpPr/>
          <p:nvPr/>
        </p:nvSpPr>
        <p:spPr>
          <a:xfrm>
            <a:off x="1681088" y="2067434"/>
            <a:ext cx="1208574" cy="820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100" dirty="0" err="1">
                <a:solidFill>
                  <a:srgbClr val="FFFFFF"/>
                </a:solidFill>
                <a:latin typeface="Arial" panose="020B0604020202020204"/>
              </a:rPr>
              <a:t>Any</a:t>
            </a:r>
            <a:r>
              <a:rPr lang="nl-NL" sz="1100" dirty="0">
                <a:solidFill>
                  <a:srgbClr val="FFFFFF"/>
                </a:solidFill>
                <a:latin typeface="Arial" panose="020B0604020202020204"/>
              </a:rPr>
              <a:t> Service </a:t>
            </a:r>
            <a:r>
              <a:rPr lang="nl-NL" sz="1100" dirty="0" err="1">
                <a:solidFill>
                  <a:srgbClr val="FFFFFF"/>
                </a:solidFill>
                <a:latin typeface="Arial" panose="020B0604020202020204"/>
              </a:rPr>
              <a:t>Invoker</a:t>
            </a:r>
            <a:endParaRPr lang="en-NL" sz="1100" dirty="0">
              <a:solidFill>
                <a:srgbClr val="FFFFFF"/>
              </a:solidFill>
              <a:latin typeface="Arial" panose="020B0604020202020204"/>
            </a:endParaRPr>
          </a:p>
        </p:txBody>
      </p:sp>
      <p:cxnSp>
        <p:nvCxnSpPr>
          <p:cNvPr id="12" name="Straight Arrow Connector 11">
            <a:extLst>
              <a:ext uri="{FF2B5EF4-FFF2-40B4-BE49-F238E27FC236}">
                <a16:creationId xmlns:a16="http://schemas.microsoft.com/office/drawing/2014/main" id="{F372523E-4D76-4313-A88A-314ABD1272F9}"/>
              </a:ext>
            </a:extLst>
          </p:cNvPr>
          <p:cNvCxnSpPr>
            <a:cxnSpLocks/>
            <a:stCxn id="11" idx="3"/>
          </p:cNvCxnSpPr>
          <p:nvPr/>
        </p:nvCxnSpPr>
        <p:spPr>
          <a:xfrm flipV="1">
            <a:off x="2889663" y="2473031"/>
            <a:ext cx="1006201" cy="4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1E570EBD-D438-4BEA-B5F7-488076C18A6C}"/>
              </a:ext>
            </a:extLst>
          </p:cNvPr>
          <p:cNvSpPr/>
          <p:nvPr/>
        </p:nvSpPr>
        <p:spPr>
          <a:xfrm>
            <a:off x="7210410" y="833954"/>
            <a:ext cx="1797247" cy="1026263"/>
          </a:xfrm>
          <a:prstGeom prst="wedgeRectCallout">
            <a:avLst>
              <a:gd name="adj1" fmla="val -56836"/>
              <a:gd name="adj2" fmla="val 9145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4" name="TextBox 13">
            <a:extLst>
              <a:ext uri="{FF2B5EF4-FFF2-40B4-BE49-F238E27FC236}">
                <a16:creationId xmlns:a16="http://schemas.microsoft.com/office/drawing/2014/main" id="{2ACCEC2E-BC43-4A18-8A73-845DA681E4E3}"/>
              </a:ext>
            </a:extLst>
          </p:cNvPr>
          <p:cNvSpPr txBox="1"/>
          <p:nvPr/>
        </p:nvSpPr>
        <p:spPr>
          <a:xfrm>
            <a:off x="7210411" y="820749"/>
            <a:ext cx="1813765" cy="938719"/>
          </a:xfrm>
          <a:prstGeom prst="rect">
            <a:avLst/>
          </a:prstGeom>
          <a:noFill/>
        </p:spPr>
        <p:txBody>
          <a:bodyPr wrap="square" rtlCol="0">
            <a:spAutoFit/>
          </a:bodyPr>
          <a:lstStyle/>
          <a:p>
            <a:pPr defTabSz="914378"/>
            <a:r>
              <a:rPr lang="nl-NL" sz="1100" dirty="0" err="1"/>
              <a:t>Any</a:t>
            </a:r>
            <a:r>
              <a:rPr lang="nl-NL" sz="1100" dirty="0"/>
              <a:t> backend – HTTP </a:t>
            </a:r>
            <a:r>
              <a:rPr lang="nl-NL" sz="1100" dirty="0" err="1"/>
              <a:t>destination</a:t>
            </a:r>
            <a:r>
              <a:rPr lang="nl-NL" sz="1100" dirty="0"/>
              <a:t>, Oracle </a:t>
            </a:r>
            <a:r>
              <a:rPr lang="nl-NL" sz="1100" dirty="0" err="1"/>
              <a:t>Function</a:t>
            </a:r>
            <a:r>
              <a:rPr lang="nl-NL" sz="1100" dirty="0"/>
              <a:t>, Stock Response – </a:t>
            </a:r>
            <a:r>
              <a:rPr lang="nl-NL" sz="1100" dirty="0" err="1"/>
              <a:t>can</a:t>
            </a:r>
            <a:r>
              <a:rPr lang="nl-NL" sz="1100" dirty="0"/>
              <a:t> </a:t>
            </a:r>
            <a:r>
              <a:rPr lang="nl-NL" sz="1100" dirty="0" err="1"/>
              <a:t>be</a:t>
            </a:r>
            <a:r>
              <a:rPr lang="nl-NL" sz="1100" dirty="0"/>
              <a:t> subject </a:t>
            </a:r>
            <a:r>
              <a:rPr lang="nl-NL" sz="1100" dirty="0" err="1"/>
              <a:t>to</a:t>
            </a:r>
            <a:r>
              <a:rPr lang="nl-NL" sz="1100" dirty="0"/>
              <a:t> </a:t>
            </a:r>
            <a:r>
              <a:rPr lang="nl-NL" sz="1100" dirty="0" err="1"/>
              <a:t>an</a:t>
            </a:r>
            <a:r>
              <a:rPr lang="nl-NL" sz="1100" dirty="0"/>
              <a:t> </a:t>
            </a:r>
            <a:r>
              <a:rPr lang="nl-NL" sz="1100" dirty="0" err="1"/>
              <a:t>authorizer</a:t>
            </a:r>
            <a:r>
              <a:rPr lang="nl-NL" sz="1100" dirty="0"/>
              <a:t> </a:t>
            </a:r>
            <a:r>
              <a:rPr lang="nl-NL" sz="1100" dirty="0" err="1"/>
              <a:t>function</a:t>
            </a:r>
            <a:endParaRPr lang="nl-NL" sz="1100" dirty="0"/>
          </a:p>
        </p:txBody>
      </p:sp>
      <p:cxnSp>
        <p:nvCxnSpPr>
          <p:cNvPr id="15" name="Connector: Elbow 14">
            <a:extLst>
              <a:ext uri="{FF2B5EF4-FFF2-40B4-BE49-F238E27FC236}">
                <a16:creationId xmlns:a16="http://schemas.microsoft.com/office/drawing/2014/main" id="{577A56EE-67AA-42A9-A7CC-4EA0F452A540}"/>
              </a:ext>
            </a:extLst>
          </p:cNvPr>
          <p:cNvCxnSpPr>
            <a:cxnSpLocks/>
          </p:cNvCxnSpPr>
          <p:nvPr/>
        </p:nvCxnSpPr>
        <p:spPr>
          <a:xfrm flipV="1">
            <a:off x="4799796" y="2451722"/>
            <a:ext cx="909656" cy="127117"/>
          </a:xfrm>
          <a:prstGeom prst="bentConnector3">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A645A26-F119-4D62-A957-8064FC9282A9}"/>
              </a:ext>
            </a:extLst>
          </p:cNvPr>
          <p:cNvSpPr/>
          <p:nvPr/>
        </p:nvSpPr>
        <p:spPr>
          <a:xfrm>
            <a:off x="5550591" y="3269132"/>
            <a:ext cx="958282" cy="6069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7" name="TextBox 16">
            <a:extLst>
              <a:ext uri="{FF2B5EF4-FFF2-40B4-BE49-F238E27FC236}">
                <a16:creationId xmlns:a16="http://schemas.microsoft.com/office/drawing/2014/main" id="{2A2CACB7-15AE-4359-A5C0-BF921FBF570E}"/>
              </a:ext>
            </a:extLst>
          </p:cNvPr>
          <p:cNvSpPr txBox="1"/>
          <p:nvPr/>
        </p:nvSpPr>
        <p:spPr>
          <a:xfrm>
            <a:off x="5501352" y="3324628"/>
            <a:ext cx="1051243" cy="523220"/>
          </a:xfrm>
          <a:prstGeom prst="rect">
            <a:avLst/>
          </a:prstGeom>
          <a:noFill/>
        </p:spPr>
        <p:txBody>
          <a:bodyPr wrap="square" rtlCol="0">
            <a:spAutoFit/>
          </a:bodyPr>
          <a:lstStyle/>
          <a:p>
            <a:pPr algn="ctr" defTabSz="914378"/>
            <a:r>
              <a:rPr lang="nl-NL" dirty="0" err="1">
                <a:solidFill>
                  <a:srgbClr val="FFFFFF"/>
                </a:solidFill>
              </a:rPr>
              <a:t>Authorizer</a:t>
            </a:r>
            <a:r>
              <a:rPr lang="nl-NL" dirty="0">
                <a:solidFill>
                  <a:srgbClr val="FFFFFF"/>
                </a:solidFill>
              </a:rPr>
              <a:t> </a:t>
            </a:r>
            <a:r>
              <a:rPr lang="nl-NL" dirty="0" err="1">
                <a:solidFill>
                  <a:srgbClr val="FFFFFF"/>
                </a:solidFill>
              </a:rPr>
              <a:t>Function</a:t>
            </a:r>
            <a:endParaRPr lang="nl-NL" dirty="0">
              <a:solidFill>
                <a:srgbClr val="FFFFFF"/>
              </a:solidFill>
            </a:endParaRPr>
          </a:p>
        </p:txBody>
      </p:sp>
      <p:sp>
        <p:nvSpPr>
          <p:cNvPr id="18" name="Speech Bubble: Rectangle 17">
            <a:extLst>
              <a:ext uri="{FF2B5EF4-FFF2-40B4-BE49-F238E27FC236}">
                <a16:creationId xmlns:a16="http://schemas.microsoft.com/office/drawing/2014/main" id="{ED1DD3AE-2811-48A9-A27C-8A9C07D0D6F4}"/>
              </a:ext>
            </a:extLst>
          </p:cNvPr>
          <p:cNvSpPr/>
          <p:nvPr/>
        </p:nvSpPr>
        <p:spPr>
          <a:xfrm>
            <a:off x="3020002" y="3701115"/>
            <a:ext cx="1511804" cy="792391"/>
          </a:xfrm>
          <a:prstGeom prst="wedgeRectCallout">
            <a:avLst>
              <a:gd name="adj1" fmla="val 121595"/>
              <a:gd name="adj2" fmla="val -3958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9" name="TextBox 18">
            <a:extLst>
              <a:ext uri="{FF2B5EF4-FFF2-40B4-BE49-F238E27FC236}">
                <a16:creationId xmlns:a16="http://schemas.microsoft.com/office/drawing/2014/main" id="{3CFFE613-00A0-4E44-B8F4-F8C1F0B36E70}"/>
              </a:ext>
            </a:extLst>
          </p:cNvPr>
          <p:cNvSpPr txBox="1"/>
          <p:nvPr/>
        </p:nvSpPr>
        <p:spPr>
          <a:xfrm>
            <a:off x="3020002" y="3756551"/>
            <a:ext cx="1511804" cy="769441"/>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that</a:t>
            </a:r>
            <a:r>
              <a:rPr lang="nl-NL" sz="1100" dirty="0"/>
              <a:t> </a:t>
            </a:r>
            <a:r>
              <a:rPr lang="nl-NL" sz="1100" dirty="0" err="1"/>
              <a:t>allows</a:t>
            </a:r>
            <a:r>
              <a:rPr lang="nl-NL" sz="1100" dirty="0"/>
              <a:t> or </a:t>
            </a:r>
            <a:r>
              <a:rPr lang="nl-NL" sz="1100" dirty="0" err="1"/>
              <a:t>denies</a:t>
            </a:r>
            <a:r>
              <a:rPr lang="nl-NL" sz="1100" dirty="0"/>
              <a:t> access </a:t>
            </a:r>
            <a:r>
              <a:rPr lang="nl-NL" sz="1100" dirty="0" err="1"/>
              <a:t>based</a:t>
            </a:r>
            <a:r>
              <a:rPr lang="nl-NL" sz="1100" dirty="0"/>
              <a:t> on Header [Token]</a:t>
            </a:r>
          </a:p>
        </p:txBody>
      </p:sp>
      <p:cxnSp>
        <p:nvCxnSpPr>
          <p:cNvPr id="20" name="Connector: Elbow 19">
            <a:extLst>
              <a:ext uri="{FF2B5EF4-FFF2-40B4-BE49-F238E27FC236}">
                <a16:creationId xmlns:a16="http://schemas.microsoft.com/office/drawing/2014/main" id="{506ADE77-904F-443A-AB1B-3F43F3215EC9}"/>
              </a:ext>
            </a:extLst>
          </p:cNvPr>
          <p:cNvCxnSpPr>
            <a:cxnSpLocks/>
            <a:stCxn id="27" idx="2"/>
            <a:endCxn id="17" idx="1"/>
          </p:cNvCxnSpPr>
          <p:nvPr/>
        </p:nvCxnSpPr>
        <p:spPr>
          <a:xfrm rot="16200000" flipH="1">
            <a:off x="4844469" y="2929355"/>
            <a:ext cx="1012372" cy="301394"/>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Speech Bubble: Rectangle 20">
            <a:extLst>
              <a:ext uri="{FF2B5EF4-FFF2-40B4-BE49-F238E27FC236}">
                <a16:creationId xmlns:a16="http://schemas.microsoft.com/office/drawing/2014/main" id="{2F2E4E42-6E32-4850-9AE0-75167A5FD49E}"/>
              </a:ext>
            </a:extLst>
          </p:cNvPr>
          <p:cNvSpPr/>
          <p:nvPr/>
        </p:nvSpPr>
        <p:spPr>
          <a:xfrm>
            <a:off x="2497240" y="1211995"/>
            <a:ext cx="1648766" cy="510149"/>
          </a:xfrm>
          <a:prstGeom prst="wedgeRectCallout">
            <a:avLst>
              <a:gd name="adj1" fmla="val 4394"/>
              <a:gd name="adj2" fmla="val 201628"/>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2" name="TextBox 21">
            <a:extLst>
              <a:ext uri="{FF2B5EF4-FFF2-40B4-BE49-F238E27FC236}">
                <a16:creationId xmlns:a16="http://schemas.microsoft.com/office/drawing/2014/main" id="{FD4CF59C-D2E3-4387-BEE9-0DFF5CF5D746}"/>
              </a:ext>
            </a:extLst>
          </p:cNvPr>
          <p:cNvSpPr txBox="1"/>
          <p:nvPr/>
        </p:nvSpPr>
        <p:spPr>
          <a:xfrm>
            <a:off x="2470404" y="1251220"/>
            <a:ext cx="1813765" cy="430887"/>
          </a:xfrm>
          <a:prstGeom prst="rect">
            <a:avLst/>
          </a:prstGeom>
          <a:noFill/>
        </p:spPr>
        <p:txBody>
          <a:bodyPr wrap="square" rtlCol="0">
            <a:spAutoFit/>
          </a:bodyPr>
          <a:lstStyle/>
          <a:p>
            <a:pPr defTabSz="914378"/>
            <a:r>
              <a:rPr lang="nl-NL" sz="1100" dirty="0" err="1"/>
              <a:t>Invoke</a:t>
            </a:r>
            <a:r>
              <a:rPr lang="nl-NL" sz="1100" dirty="0"/>
              <a:t> API, </a:t>
            </a:r>
            <a:r>
              <a:rPr lang="nl-NL" sz="1100" dirty="0" err="1"/>
              <a:t>provide</a:t>
            </a:r>
            <a:r>
              <a:rPr lang="nl-NL" sz="1100" dirty="0"/>
              <a:t> token in header</a:t>
            </a:r>
          </a:p>
        </p:txBody>
      </p:sp>
      <p:sp>
        <p:nvSpPr>
          <p:cNvPr id="23" name="Speech Bubble: Rectangle 22">
            <a:extLst>
              <a:ext uri="{FF2B5EF4-FFF2-40B4-BE49-F238E27FC236}">
                <a16:creationId xmlns:a16="http://schemas.microsoft.com/office/drawing/2014/main" id="{F2D82E5D-D061-4BD4-94EF-8F7E19DFD188}"/>
              </a:ext>
            </a:extLst>
          </p:cNvPr>
          <p:cNvSpPr/>
          <p:nvPr/>
        </p:nvSpPr>
        <p:spPr>
          <a:xfrm>
            <a:off x="3544915" y="366804"/>
            <a:ext cx="1948944" cy="703603"/>
          </a:xfrm>
          <a:prstGeom prst="wedgeRectCallout">
            <a:avLst>
              <a:gd name="adj1" fmla="val 6570"/>
              <a:gd name="adj2" fmla="val 1967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4" name="TextBox 23">
            <a:extLst>
              <a:ext uri="{FF2B5EF4-FFF2-40B4-BE49-F238E27FC236}">
                <a16:creationId xmlns:a16="http://schemas.microsoft.com/office/drawing/2014/main" id="{6A55E94E-8F5D-46C2-833F-C0E646733E5E}"/>
              </a:ext>
            </a:extLst>
          </p:cNvPr>
          <p:cNvSpPr txBox="1"/>
          <p:nvPr/>
        </p:nvSpPr>
        <p:spPr>
          <a:xfrm>
            <a:off x="3544916" y="394295"/>
            <a:ext cx="1948944" cy="600164"/>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can</a:t>
            </a:r>
            <a:r>
              <a:rPr lang="nl-NL" sz="1100" dirty="0"/>
              <a:t> </a:t>
            </a:r>
            <a:r>
              <a:rPr lang="nl-NL" sz="1100" dirty="0" err="1"/>
              <a:t>be</a:t>
            </a:r>
            <a:r>
              <a:rPr lang="nl-NL" sz="1100" dirty="0"/>
              <a:t> </a:t>
            </a:r>
            <a:r>
              <a:rPr lang="nl-NL" sz="1100" dirty="0" err="1"/>
              <a:t>configured</a:t>
            </a:r>
            <a:r>
              <a:rPr lang="nl-NL" sz="1100" dirty="0"/>
              <a:t> on Route or on API Deployment</a:t>
            </a:r>
          </a:p>
        </p:txBody>
      </p:sp>
      <p:cxnSp>
        <p:nvCxnSpPr>
          <p:cNvPr id="25" name="Connector: Elbow 24">
            <a:extLst>
              <a:ext uri="{FF2B5EF4-FFF2-40B4-BE49-F238E27FC236}">
                <a16:creationId xmlns:a16="http://schemas.microsoft.com/office/drawing/2014/main" id="{2BD9A424-608D-43C4-B431-59C7663064EE}"/>
              </a:ext>
            </a:extLst>
          </p:cNvPr>
          <p:cNvCxnSpPr>
            <a:cxnSpLocks/>
            <a:stCxn id="26" idx="3"/>
          </p:cNvCxnSpPr>
          <p:nvPr/>
        </p:nvCxnSpPr>
        <p:spPr>
          <a:xfrm>
            <a:off x="5868111" y="2340713"/>
            <a:ext cx="479140" cy="792"/>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78DB11F-8641-4AB3-9C24-39125C09DD14}"/>
              </a:ext>
            </a:extLst>
          </p:cNvPr>
          <p:cNvSpPr/>
          <p:nvPr/>
        </p:nvSpPr>
        <p:spPr>
          <a:xfrm>
            <a:off x="4531806" y="2034047"/>
            <a:ext cx="1336304" cy="61333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dirty="0">
              <a:solidFill>
                <a:srgbClr val="FFFFFF"/>
              </a:solidFill>
              <a:latin typeface="Arial" panose="020B0604020202020204"/>
            </a:endParaRPr>
          </a:p>
        </p:txBody>
      </p:sp>
      <p:sp>
        <p:nvSpPr>
          <p:cNvPr id="27" name="TextBox 26">
            <a:extLst>
              <a:ext uri="{FF2B5EF4-FFF2-40B4-BE49-F238E27FC236}">
                <a16:creationId xmlns:a16="http://schemas.microsoft.com/office/drawing/2014/main" id="{25B4F564-4C4E-449B-B6BF-19137243F661}"/>
              </a:ext>
            </a:extLst>
          </p:cNvPr>
          <p:cNvSpPr txBox="1"/>
          <p:nvPr/>
        </p:nvSpPr>
        <p:spPr>
          <a:xfrm>
            <a:off x="4531806" y="2112201"/>
            <a:ext cx="1336304" cy="461665"/>
          </a:xfrm>
          <a:prstGeom prst="rect">
            <a:avLst/>
          </a:prstGeom>
          <a:noFill/>
        </p:spPr>
        <p:txBody>
          <a:bodyPr wrap="square" rtlCol="0">
            <a:spAutoFit/>
          </a:bodyPr>
          <a:lstStyle/>
          <a:p>
            <a:pPr algn="ctr" defTabSz="914378"/>
            <a:r>
              <a:rPr lang="nl-NL" sz="1200" dirty="0">
                <a:solidFill>
                  <a:srgbClr val="FFFFFF"/>
                </a:solidFill>
              </a:rPr>
              <a:t>API </a:t>
            </a:r>
            <a:r>
              <a:rPr lang="nl-NL" sz="1200" dirty="0" err="1">
                <a:solidFill>
                  <a:srgbClr val="FFFFFF"/>
                </a:solidFill>
              </a:rPr>
              <a:t>deployment</a:t>
            </a:r>
            <a:endParaRPr lang="nl-NL" sz="1200" dirty="0">
              <a:solidFill>
                <a:srgbClr val="FFFFFF"/>
              </a:solidFill>
            </a:endParaRPr>
          </a:p>
          <a:p>
            <a:pPr algn="ctr" defTabSz="914378"/>
            <a:r>
              <a:rPr lang="nl-NL" sz="1200" b="1" dirty="0">
                <a:solidFill>
                  <a:srgbClr val="FFFFFF"/>
                </a:solidFill>
              </a:rPr>
              <a:t>/</a:t>
            </a:r>
            <a:r>
              <a:rPr lang="nl-NL" sz="1200" b="1" dirty="0" err="1">
                <a:solidFill>
                  <a:srgbClr val="FFFFFF"/>
                </a:solidFill>
              </a:rPr>
              <a:t>path</a:t>
            </a:r>
            <a:endParaRPr lang="en-NL" sz="1200" b="1" dirty="0">
              <a:solidFill>
                <a:srgbClr val="FFFFFF"/>
              </a:solidFill>
            </a:endParaRPr>
          </a:p>
        </p:txBody>
      </p:sp>
      <p:sp>
        <p:nvSpPr>
          <p:cNvPr id="28" name="Speech Bubble: Rectangle 27">
            <a:extLst>
              <a:ext uri="{FF2B5EF4-FFF2-40B4-BE49-F238E27FC236}">
                <a16:creationId xmlns:a16="http://schemas.microsoft.com/office/drawing/2014/main" id="{AABE0241-EA58-4B0C-BB5C-704A7FFA1BCF}"/>
              </a:ext>
            </a:extLst>
          </p:cNvPr>
          <p:cNvSpPr/>
          <p:nvPr/>
        </p:nvSpPr>
        <p:spPr>
          <a:xfrm>
            <a:off x="5199958" y="1171052"/>
            <a:ext cx="1948944" cy="703603"/>
          </a:xfrm>
          <a:prstGeom prst="wedgeRectCallout">
            <a:avLst>
              <a:gd name="adj1" fmla="val -4438"/>
              <a:gd name="adj2" fmla="val 109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9" name="TextBox 28">
            <a:extLst>
              <a:ext uri="{FF2B5EF4-FFF2-40B4-BE49-F238E27FC236}">
                <a16:creationId xmlns:a16="http://schemas.microsoft.com/office/drawing/2014/main" id="{6DC69931-946C-4E0E-BA1D-1897A4178F05}"/>
              </a:ext>
            </a:extLst>
          </p:cNvPr>
          <p:cNvSpPr txBox="1"/>
          <p:nvPr/>
        </p:nvSpPr>
        <p:spPr>
          <a:xfrm>
            <a:off x="5199959" y="1198543"/>
            <a:ext cx="1948944" cy="769441"/>
          </a:xfrm>
          <a:prstGeom prst="rect">
            <a:avLst/>
          </a:prstGeom>
          <a:noFill/>
        </p:spPr>
        <p:txBody>
          <a:bodyPr wrap="square" rtlCol="0">
            <a:spAutoFit/>
          </a:bodyPr>
          <a:lstStyle/>
          <a:p>
            <a:pPr defTabSz="914378"/>
            <a:r>
              <a:rPr lang="nl-NL" sz="1100" dirty="0"/>
              <a:t>JSON </a:t>
            </a:r>
            <a:r>
              <a:rPr lang="nl-NL" sz="1100" dirty="0" err="1"/>
              <a:t>returned</a:t>
            </a:r>
            <a:r>
              <a:rPr lang="nl-NL" sz="1100" dirty="0"/>
              <a:t> </a:t>
            </a:r>
            <a:r>
              <a:rPr lang="nl-NL" sz="1100" dirty="0" err="1"/>
              <a:t>by</a:t>
            </a:r>
            <a:r>
              <a:rPr lang="nl-NL" sz="1100" dirty="0"/>
              <a:t> </a:t>
            </a:r>
            <a:r>
              <a:rPr lang="nl-NL" sz="1100" dirty="0" err="1"/>
              <a:t>Authorizer</a:t>
            </a:r>
            <a:r>
              <a:rPr lang="nl-NL" sz="1100" dirty="0"/>
              <a:t> </a:t>
            </a:r>
            <a:r>
              <a:rPr lang="nl-NL" sz="1100" dirty="0" err="1"/>
              <a:t>Function</a:t>
            </a:r>
            <a:r>
              <a:rPr lang="nl-NL" sz="1100" dirty="0"/>
              <a:t> is </a:t>
            </a:r>
            <a:r>
              <a:rPr lang="nl-NL" sz="1100" dirty="0" err="1"/>
              <a:t>embedded</a:t>
            </a:r>
            <a:r>
              <a:rPr lang="nl-NL" sz="1100" dirty="0"/>
              <a:t> in </a:t>
            </a:r>
            <a:r>
              <a:rPr lang="nl-NL" sz="1100" dirty="0" err="1"/>
              <a:t>request</a:t>
            </a:r>
            <a:r>
              <a:rPr lang="nl-NL" sz="1100" dirty="0"/>
              <a:t> </a:t>
            </a:r>
            <a:r>
              <a:rPr lang="nl-NL" sz="1100" dirty="0" err="1"/>
              <a:t>to</a:t>
            </a:r>
            <a:r>
              <a:rPr lang="nl-NL" sz="1100" dirty="0"/>
              <a:t> backend</a:t>
            </a:r>
          </a:p>
        </p:txBody>
      </p:sp>
    </p:spTree>
    <p:extLst>
      <p:ext uri="{BB962C8B-B14F-4D97-AF65-F5344CB8AC3E}">
        <p14:creationId xmlns:p14="http://schemas.microsoft.com/office/powerpoint/2010/main" val="343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18" grpId="0" animBg="1"/>
      <p:bldP spid="19" grpId="0"/>
      <p:bldP spid="21" grpId="0" animBg="1"/>
      <p:bldP spid="22" grpId="0"/>
      <p:bldP spid="23" grpId="0" animBg="1"/>
      <p:bldP spid="24" grpId="0"/>
      <p:bldP spid="28" grpId="0" animBg="1"/>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Public </a:t>
            </a:r>
            <a:r>
              <a:rPr lang="nl-NL" dirty="0" err="1"/>
              <a:t>and</a:t>
            </a:r>
            <a:r>
              <a:rPr lang="nl-NL" dirty="0"/>
              <a:t> </a:t>
            </a:r>
            <a:r>
              <a:rPr lang="nl-NL" dirty="0" err="1"/>
              <a:t>Managed</a:t>
            </a:r>
            <a:br>
              <a:rPr lang="nl-NL" dirty="0"/>
            </a:br>
            <a:r>
              <a:rPr lang="nl-NL" dirty="0"/>
              <a:t>Access </a:t>
            </a:r>
            <a:r>
              <a:rPr lang="nl-NL" dirty="0" err="1"/>
              <a:t>to</a:t>
            </a:r>
            <a:r>
              <a:rPr lang="nl-NL" dirty="0"/>
              <a:t> </a:t>
            </a:r>
            <a:r>
              <a:rPr lang="nl-NL" dirty="0" err="1"/>
              <a:t>Function</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73" name="Speech Bubble: Rectangle with Corners Rounded 72">
            <a:extLst>
              <a:ext uri="{FF2B5EF4-FFF2-40B4-BE49-F238E27FC236}">
                <a16:creationId xmlns:a16="http://schemas.microsoft.com/office/drawing/2014/main" id="{76A38767-C4DE-4497-862C-38A749143EF2}"/>
              </a:ext>
            </a:extLst>
          </p:cNvPr>
          <p:cNvSpPr/>
          <p:nvPr/>
        </p:nvSpPr>
        <p:spPr>
          <a:xfrm>
            <a:off x="2304417" y="1633733"/>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2" name="Footer Placeholder 1">
            <a:extLst>
              <a:ext uri="{FF2B5EF4-FFF2-40B4-BE49-F238E27FC236}">
                <a16:creationId xmlns:a16="http://schemas.microsoft.com/office/drawing/2014/main" id="{98A2EAEC-EBDF-44ED-89D0-7FAF0B76802C}"/>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381349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Produce </a:t>
            </a:r>
            <a:r>
              <a:rPr lang="nl-NL" dirty="0" err="1"/>
              <a:t>CloudEvent</a:t>
            </a:r>
            <a:r>
              <a:rPr lang="nl-NL" dirty="0"/>
              <a:t> &amp;</a:t>
            </a:r>
            <a:br>
              <a:rPr lang="nl-NL" dirty="0"/>
            </a:br>
            <a:r>
              <a:rPr lang="nl-NL" dirty="0" err="1"/>
              <a:t>Publish</a:t>
            </a:r>
            <a:r>
              <a:rPr lang="nl-NL" dirty="0"/>
              <a:t> Notification</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73" name="Speech Bubble: Rectangle with Corners Rounded 72">
            <a:extLst>
              <a:ext uri="{FF2B5EF4-FFF2-40B4-BE49-F238E27FC236}">
                <a16:creationId xmlns:a16="http://schemas.microsoft.com/office/drawing/2014/main" id="{344B1678-18DE-4D2C-9A67-76D2B7E210F3}"/>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77" name="Speech Bubble: Rectangle with Corners Rounded 76">
            <a:extLst>
              <a:ext uri="{FF2B5EF4-FFF2-40B4-BE49-F238E27FC236}">
                <a16:creationId xmlns:a16="http://schemas.microsoft.com/office/drawing/2014/main" id="{A8F40340-8C9D-466F-910D-39ABFC303150}"/>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sp>
        <p:nvSpPr>
          <p:cNvPr id="79" name="Speech Bubble: Rectangle with Corners Rounded 78">
            <a:extLst>
              <a:ext uri="{FF2B5EF4-FFF2-40B4-BE49-F238E27FC236}">
                <a16:creationId xmlns:a16="http://schemas.microsoft.com/office/drawing/2014/main" id="{DF0B9C0D-BAFD-49E6-A635-39089F21D57B}"/>
              </a:ext>
            </a:extLst>
          </p:cNvPr>
          <p:cNvSpPr/>
          <p:nvPr/>
        </p:nvSpPr>
        <p:spPr>
          <a:xfrm>
            <a:off x="6066306" y="132539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2" name="Footer Placeholder 1">
            <a:extLst>
              <a:ext uri="{FF2B5EF4-FFF2-40B4-BE49-F238E27FC236}">
                <a16:creationId xmlns:a16="http://schemas.microsoft.com/office/drawing/2014/main" id="{0181818F-146D-45B1-96E2-900BA0B979E3}"/>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4286520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061392B-7799-4AA2-8380-56E629E41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52" y="929366"/>
            <a:ext cx="8279296" cy="32847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C97541-CED7-49AC-B73D-AE07273CA195}"/>
              </a:ext>
            </a:extLst>
          </p:cNvPr>
          <p:cNvSpPr>
            <a:spLocks noGrp="1"/>
          </p:cNvSpPr>
          <p:nvPr>
            <p:ph type="title"/>
          </p:nvPr>
        </p:nvSpPr>
        <p:spPr>
          <a:xfrm>
            <a:off x="719999" y="288000"/>
            <a:ext cx="6624000" cy="504000"/>
          </a:xfrm>
        </p:spPr>
        <p:txBody>
          <a:bodyPr/>
          <a:lstStyle/>
          <a:p>
            <a:r>
              <a:rPr lang="es-MX" dirty="0"/>
              <a:t>EVENTS and NOTIFICATIONS SERVICES</a:t>
            </a:r>
            <a:endParaRPr lang="en-NL" dirty="0"/>
          </a:p>
        </p:txBody>
      </p:sp>
      <p:sp>
        <p:nvSpPr>
          <p:cNvPr id="4" name="Content Placeholder 3">
            <a:extLst>
              <a:ext uri="{FF2B5EF4-FFF2-40B4-BE49-F238E27FC236}">
                <a16:creationId xmlns:a16="http://schemas.microsoft.com/office/drawing/2014/main" id="{5D2C8D2C-5997-465B-868A-15A9F31928BF}"/>
              </a:ext>
            </a:extLst>
          </p:cNvPr>
          <p:cNvSpPr>
            <a:spLocks noGrp="1"/>
          </p:cNvSpPr>
          <p:nvPr>
            <p:ph idx="1"/>
          </p:nvPr>
        </p:nvSpPr>
        <p:spPr/>
        <p:txBody>
          <a:bodyPr/>
          <a:lstStyle/>
          <a:p>
            <a:endParaRPr lang="en-NL"/>
          </a:p>
        </p:txBody>
      </p:sp>
      <p:sp>
        <p:nvSpPr>
          <p:cNvPr id="5" name="Footer Placeholder 4">
            <a:extLst>
              <a:ext uri="{FF2B5EF4-FFF2-40B4-BE49-F238E27FC236}">
                <a16:creationId xmlns:a16="http://schemas.microsoft.com/office/drawing/2014/main" id="{F89C2530-B495-4826-9211-C1BB180150DB}"/>
              </a:ext>
            </a:extLst>
          </p:cNvPr>
          <p:cNvSpPr>
            <a:spLocks noGrp="1"/>
          </p:cNvSpPr>
          <p:nvPr>
            <p:ph type="ftr" sz="quarter" idx="11"/>
          </p:nvPr>
        </p:nvSpPr>
        <p:spPr/>
        <p:txBody>
          <a:bodyPr/>
          <a:lstStyle/>
          <a:p>
            <a:r>
              <a:rPr lang="en-US"/>
              <a:t>AIOUG Webinars June 2020 | Oracle Cloud Native Application Development</a:t>
            </a:r>
            <a:endParaRPr lang="en-NL"/>
          </a:p>
        </p:txBody>
      </p:sp>
    </p:spTree>
    <p:extLst>
      <p:ext uri="{BB962C8B-B14F-4D97-AF65-F5344CB8AC3E}">
        <p14:creationId xmlns:p14="http://schemas.microsoft.com/office/powerpoint/2010/main" val="240909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50B3DDC-512A-4B35-B245-3A5543BBF029}"/>
              </a:ext>
            </a:extLst>
          </p:cNvPr>
          <p:cNvPicPr>
            <a:picLocks noChangeAspect="1"/>
          </p:cNvPicPr>
          <p:nvPr/>
        </p:nvPicPr>
        <p:blipFill>
          <a:blip r:embed="rId2"/>
          <a:stretch>
            <a:fillRect/>
          </a:stretch>
        </p:blipFill>
        <p:spPr>
          <a:xfrm>
            <a:off x="4460240" y="2525613"/>
            <a:ext cx="4200172" cy="1681887"/>
          </a:xfrm>
          <a:prstGeom prst="rect">
            <a:avLst/>
          </a:prstGeom>
        </p:spPr>
      </p:pic>
      <p:sp>
        <p:nvSpPr>
          <p:cNvPr id="5" name="Title 4">
            <a:extLst>
              <a:ext uri="{FF2B5EF4-FFF2-40B4-BE49-F238E27FC236}">
                <a16:creationId xmlns:a16="http://schemas.microsoft.com/office/drawing/2014/main" id="{0D382CAF-9106-4CCA-B909-AADD549F2332}"/>
              </a:ext>
            </a:extLst>
          </p:cNvPr>
          <p:cNvSpPr>
            <a:spLocks noGrp="1"/>
          </p:cNvSpPr>
          <p:nvPr>
            <p:ph type="title"/>
          </p:nvPr>
        </p:nvSpPr>
        <p:spPr/>
        <p:txBody>
          <a:bodyPr/>
          <a:lstStyle/>
          <a:p>
            <a:r>
              <a:rPr lang="es-MX" dirty="0"/>
              <a:t>EVENTS and NOTIFICATIONS SERVICES</a:t>
            </a:r>
            <a:endParaRPr lang="en-NL" dirty="0"/>
          </a:p>
        </p:txBody>
      </p:sp>
      <p:sp>
        <p:nvSpPr>
          <p:cNvPr id="6" name="Content Placeholder 5">
            <a:extLst>
              <a:ext uri="{FF2B5EF4-FFF2-40B4-BE49-F238E27FC236}">
                <a16:creationId xmlns:a16="http://schemas.microsoft.com/office/drawing/2014/main" id="{47930B7C-C033-44E0-87FC-1FB20E8E2803}"/>
              </a:ext>
            </a:extLst>
          </p:cNvPr>
          <p:cNvSpPr>
            <a:spLocks noGrp="1"/>
          </p:cNvSpPr>
          <p:nvPr>
            <p:ph idx="1"/>
          </p:nvPr>
        </p:nvSpPr>
        <p:spPr/>
        <p:txBody>
          <a:bodyPr/>
          <a:lstStyle/>
          <a:p>
            <a:pPr marL="214313" indent="-214313"/>
            <a:r>
              <a:rPr lang="es-MX" dirty="0" err="1"/>
              <a:t>The</a:t>
            </a:r>
            <a:r>
              <a:rPr lang="es-MX" dirty="0"/>
              <a:t> Events and </a:t>
            </a:r>
            <a:r>
              <a:rPr lang="es-MX" dirty="0" err="1"/>
              <a:t>Notifications</a:t>
            </a:r>
            <a:r>
              <a:rPr lang="es-MX" dirty="0"/>
              <a:t> are OCI </a:t>
            </a:r>
            <a:r>
              <a:rPr lang="es-MX" dirty="0" err="1"/>
              <a:t>Services</a:t>
            </a:r>
            <a:r>
              <a:rPr lang="es-MX" dirty="0"/>
              <a:t> </a:t>
            </a:r>
            <a:r>
              <a:rPr lang="es-MX" dirty="0" err="1"/>
              <a:t>that</a:t>
            </a:r>
            <a:r>
              <a:rPr lang="es-MX" dirty="0"/>
              <a:t> </a:t>
            </a:r>
            <a:r>
              <a:rPr lang="es-MX" dirty="0" err="1"/>
              <a:t>were</a:t>
            </a:r>
            <a:r>
              <a:rPr lang="es-MX" dirty="0"/>
              <a:t> </a:t>
            </a:r>
            <a:r>
              <a:rPr lang="es-MX" dirty="0" err="1"/>
              <a:t>released</a:t>
            </a:r>
            <a:r>
              <a:rPr lang="es-MX" dirty="0"/>
              <a:t> </a:t>
            </a:r>
            <a:r>
              <a:rPr lang="es-MX" dirty="0" err="1"/>
              <a:t>last</a:t>
            </a:r>
            <a:r>
              <a:rPr lang="es-MX" dirty="0"/>
              <a:t> </a:t>
            </a:r>
            <a:r>
              <a:rPr lang="es-MX" dirty="0" err="1"/>
              <a:t>year</a:t>
            </a:r>
            <a:r>
              <a:rPr lang="es-MX" dirty="0"/>
              <a:t> (2019), and </a:t>
            </a:r>
            <a:r>
              <a:rPr lang="es-MX" dirty="0" err="1"/>
              <a:t>that</a:t>
            </a:r>
            <a:r>
              <a:rPr lang="es-MX" dirty="0"/>
              <a:t> </a:t>
            </a:r>
            <a:r>
              <a:rPr lang="es-MX" dirty="0">
                <a:solidFill>
                  <a:srgbClr val="FF0000"/>
                </a:solidFill>
              </a:rPr>
              <a:t>are </a:t>
            </a:r>
            <a:r>
              <a:rPr lang="es-MX" dirty="0" err="1">
                <a:solidFill>
                  <a:srgbClr val="FF0000"/>
                </a:solidFill>
              </a:rPr>
              <a:t>used</a:t>
            </a:r>
            <a:r>
              <a:rPr lang="es-MX" dirty="0">
                <a:solidFill>
                  <a:srgbClr val="FF0000"/>
                </a:solidFill>
              </a:rPr>
              <a:t>  </a:t>
            </a:r>
            <a:r>
              <a:rPr lang="es-MX" dirty="0" err="1">
                <a:solidFill>
                  <a:srgbClr val="FF0000"/>
                </a:solidFill>
              </a:rPr>
              <a:t>to</a:t>
            </a:r>
            <a:r>
              <a:rPr lang="es-MX" dirty="0">
                <a:solidFill>
                  <a:srgbClr val="FF0000"/>
                </a:solidFill>
              </a:rPr>
              <a:t> configure rules, </a:t>
            </a:r>
            <a:r>
              <a:rPr lang="es-MX" dirty="0" err="1">
                <a:solidFill>
                  <a:srgbClr val="FF0000"/>
                </a:solidFill>
              </a:rPr>
              <a:t>notifications</a:t>
            </a:r>
            <a:r>
              <a:rPr lang="es-MX" dirty="0">
                <a:solidFill>
                  <a:srgbClr val="FF0000"/>
                </a:solidFill>
              </a:rPr>
              <a:t> and </a:t>
            </a:r>
            <a:r>
              <a:rPr lang="es-MX" dirty="0" err="1">
                <a:solidFill>
                  <a:srgbClr val="FF0000"/>
                </a:solidFill>
              </a:rPr>
              <a:t>events</a:t>
            </a:r>
            <a:r>
              <a:rPr lang="es-MX" dirty="0">
                <a:solidFill>
                  <a:srgbClr val="FF0000"/>
                </a:solidFill>
              </a:rPr>
              <a:t> </a:t>
            </a:r>
            <a:r>
              <a:rPr lang="es-MX" dirty="0" err="1">
                <a:solidFill>
                  <a:srgbClr val="FF0000"/>
                </a:solidFill>
              </a:rPr>
              <a:t>that</a:t>
            </a:r>
            <a:r>
              <a:rPr lang="es-MX" dirty="0">
                <a:solidFill>
                  <a:srgbClr val="FF0000"/>
                </a:solidFill>
              </a:rPr>
              <a:t> </a:t>
            </a:r>
            <a:r>
              <a:rPr lang="es-MX" dirty="0" err="1">
                <a:solidFill>
                  <a:srgbClr val="FF0000"/>
                </a:solidFill>
              </a:rPr>
              <a:t>happen</a:t>
            </a:r>
            <a:r>
              <a:rPr lang="es-MX" dirty="0">
                <a:solidFill>
                  <a:srgbClr val="FF0000"/>
                </a:solidFill>
              </a:rPr>
              <a:t> </a:t>
            </a:r>
            <a:r>
              <a:rPr lang="es-MX" dirty="0" err="1">
                <a:solidFill>
                  <a:srgbClr val="FF0000"/>
                </a:solidFill>
              </a:rPr>
              <a:t>within</a:t>
            </a:r>
            <a:r>
              <a:rPr lang="es-MX" dirty="0">
                <a:solidFill>
                  <a:srgbClr val="FF0000"/>
                </a:solidFill>
              </a:rPr>
              <a:t> </a:t>
            </a:r>
            <a:r>
              <a:rPr lang="es-MX" dirty="0" err="1">
                <a:solidFill>
                  <a:srgbClr val="FF0000"/>
                </a:solidFill>
              </a:rPr>
              <a:t>the</a:t>
            </a:r>
            <a:r>
              <a:rPr lang="es-MX" dirty="0">
                <a:solidFill>
                  <a:srgbClr val="FF0000"/>
                </a:solidFill>
              </a:rPr>
              <a:t> OCI </a:t>
            </a:r>
            <a:r>
              <a:rPr lang="es-MX" dirty="0" err="1">
                <a:solidFill>
                  <a:srgbClr val="FF0000"/>
                </a:solidFill>
              </a:rPr>
              <a:t>infrastructure</a:t>
            </a:r>
            <a:endParaRPr lang="es-MX" dirty="0">
              <a:solidFill>
                <a:srgbClr val="FF0000"/>
              </a:solidFill>
            </a:endParaRPr>
          </a:p>
          <a:p>
            <a:pPr marL="214313" indent="-214313"/>
            <a:r>
              <a:rPr lang="es-MX" dirty="0">
                <a:solidFill>
                  <a:srgbClr val="FF0000"/>
                </a:solidFill>
              </a:rPr>
              <a:t>For </a:t>
            </a:r>
            <a:r>
              <a:rPr lang="es-MX" dirty="0" err="1">
                <a:solidFill>
                  <a:srgbClr val="FF0000"/>
                </a:solidFill>
              </a:rPr>
              <a:t>example</a:t>
            </a:r>
            <a:r>
              <a:rPr lang="es-MX" dirty="0">
                <a:solidFill>
                  <a:srgbClr val="FF0000"/>
                </a:solidFill>
              </a:rPr>
              <a:t>: </a:t>
            </a:r>
            <a:r>
              <a:rPr lang="es-MX" dirty="0" err="1">
                <a:solidFill>
                  <a:srgbClr val="FF0000"/>
                </a:solidFill>
              </a:rPr>
              <a:t>every</a:t>
            </a:r>
            <a:r>
              <a:rPr lang="es-MX" dirty="0">
                <a:solidFill>
                  <a:srgbClr val="FF0000"/>
                </a:solidFill>
              </a:rPr>
              <a:t> time a </a:t>
            </a:r>
            <a:r>
              <a:rPr lang="es-MX" dirty="0" err="1">
                <a:solidFill>
                  <a:srgbClr val="FF0000"/>
                </a:solidFill>
              </a:rPr>
              <a:t>user</a:t>
            </a:r>
            <a:r>
              <a:rPr lang="es-MX" dirty="0">
                <a:solidFill>
                  <a:srgbClr val="FF0000"/>
                </a:solidFill>
              </a:rPr>
              <a:t> </a:t>
            </a:r>
            <a:r>
              <a:rPr lang="es-MX" dirty="0" err="1">
                <a:solidFill>
                  <a:srgbClr val="FF0000"/>
                </a:solidFill>
              </a:rPr>
              <a:t>creates</a:t>
            </a:r>
            <a:r>
              <a:rPr lang="es-MX" dirty="0">
                <a:solidFill>
                  <a:srgbClr val="FF0000"/>
                </a:solidFill>
              </a:rPr>
              <a:t> a </a:t>
            </a:r>
            <a:r>
              <a:rPr lang="es-MX" dirty="0" err="1">
                <a:solidFill>
                  <a:srgbClr val="FF0000"/>
                </a:solidFill>
              </a:rPr>
              <a:t>Bucket</a:t>
            </a:r>
            <a:r>
              <a:rPr lang="es-MX" dirty="0">
                <a:solidFill>
                  <a:srgbClr val="FF0000"/>
                </a:solidFill>
              </a:rPr>
              <a:t> </a:t>
            </a:r>
            <a:r>
              <a:rPr lang="es-MX" dirty="0" err="1">
                <a:solidFill>
                  <a:srgbClr val="FF0000"/>
                </a:solidFill>
              </a:rPr>
              <a:t>within</a:t>
            </a:r>
            <a:r>
              <a:rPr lang="es-MX" dirty="0">
                <a:solidFill>
                  <a:srgbClr val="FF0000"/>
                </a:solidFill>
              </a:rPr>
              <a:t> </a:t>
            </a:r>
            <a:r>
              <a:rPr lang="es-MX" dirty="0" err="1">
                <a:solidFill>
                  <a:srgbClr val="FF0000"/>
                </a:solidFill>
              </a:rPr>
              <a:t>the</a:t>
            </a:r>
            <a:r>
              <a:rPr lang="es-MX" dirty="0">
                <a:solidFill>
                  <a:srgbClr val="FF0000"/>
                </a:solidFill>
              </a:rPr>
              <a:t> </a:t>
            </a:r>
            <a:r>
              <a:rPr lang="es-MX" dirty="0" err="1">
                <a:solidFill>
                  <a:srgbClr val="FF0000"/>
                </a:solidFill>
              </a:rPr>
              <a:t>Object</a:t>
            </a:r>
            <a:r>
              <a:rPr lang="es-MX" dirty="0">
                <a:solidFill>
                  <a:srgbClr val="FF0000"/>
                </a:solidFill>
              </a:rPr>
              <a:t> Storage, </a:t>
            </a:r>
            <a:r>
              <a:rPr lang="es-MX" dirty="0" err="1">
                <a:solidFill>
                  <a:srgbClr val="FF0000"/>
                </a:solidFill>
              </a:rPr>
              <a:t>you</a:t>
            </a:r>
            <a:r>
              <a:rPr lang="es-MX" dirty="0">
                <a:solidFill>
                  <a:srgbClr val="FF0000"/>
                </a:solidFill>
              </a:rPr>
              <a:t> (as </a:t>
            </a:r>
            <a:r>
              <a:rPr lang="es-MX" dirty="0" err="1">
                <a:solidFill>
                  <a:srgbClr val="FF0000"/>
                </a:solidFill>
              </a:rPr>
              <a:t>an</a:t>
            </a:r>
            <a:r>
              <a:rPr lang="es-MX" dirty="0">
                <a:solidFill>
                  <a:srgbClr val="FF0000"/>
                </a:solidFill>
              </a:rPr>
              <a:t> </a:t>
            </a:r>
            <a:r>
              <a:rPr lang="es-MX" dirty="0" err="1">
                <a:solidFill>
                  <a:srgbClr val="FF0000"/>
                </a:solidFill>
              </a:rPr>
              <a:t>operator</a:t>
            </a:r>
            <a:r>
              <a:rPr lang="es-MX" dirty="0">
                <a:solidFill>
                  <a:srgbClr val="FF0000"/>
                </a:solidFill>
              </a:rPr>
              <a:t>) </a:t>
            </a:r>
            <a:r>
              <a:rPr lang="es-MX" dirty="0" err="1">
                <a:solidFill>
                  <a:srgbClr val="FF0000"/>
                </a:solidFill>
              </a:rPr>
              <a:t>may</a:t>
            </a:r>
            <a:r>
              <a:rPr lang="es-MX" dirty="0">
                <a:solidFill>
                  <a:srgbClr val="FF0000"/>
                </a:solidFill>
              </a:rPr>
              <a:t> be </a:t>
            </a:r>
            <a:r>
              <a:rPr lang="es-MX" dirty="0" err="1">
                <a:solidFill>
                  <a:srgbClr val="FF0000"/>
                </a:solidFill>
              </a:rPr>
              <a:t>interested</a:t>
            </a:r>
            <a:r>
              <a:rPr lang="es-MX" dirty="0">
                <a:solidFill>
                  <a:srgbClr val="FF0000"/>
                </a:solidFill>
              </a:rPr>
              <a:t> </a:t>
            </a:r>
            <a:r>
              <a:rPr lang="es-MX" dirty="0" err="1">
                <a:solidFill>
                  <a:srgbClr val="FF0000"/>
                </a:solidFill>
              </a:rPr>
              <a:t>to</a:t>
            </a:r>
            <a:r>
              <a:rPr lang="es-MX" dirty="0">
                <a:solidFill>
                  <a:srgbClr val="FF0000"/>
                </a:solidFill>
              </a:rPr>
              <a:t> </a:t>
            </a:r>
            <a:r>
              <a:rPr lang="es-MX" dirty="0" err="1">
                <a:solidFill>
                  <a:srgbClr val="FF0000"/>
                </a:solidFill>
              </a:rPr>
              <a:t>get</a:t>
            </a:r>
            <a:r>
              <a:rPr lang="es-MX" dirty="0">
                <a:solidFill>
                  <a:srgbClr val="FF0000"/>
                </a:solidFill>
              </a:rPr>
              <a:t> </a:t>
            </a:r>
            <a:r>
              <a:rPr lang="es-MX" dirty="0" err="1">
                <a:solidFill>
                  <a:srgbClr val="FF0000"/>
                </a:solidFill>
              </a:rPr>
              <a:t>an</a:t>
            </a:r>
            <a:r>
              <a:rPr lang="es-MX" dirty="0">
                <a:solidFill>
                  <a:srgbClr val="FF0000"/>
                </a:solidFill>
              </a:rPr>
              <a:t> email </a:t>
            </a:r>
            <a:r>
              <a:rPr lang="es-MX" dirty="0" err="1">
                <a:solidFill>
                  <a:srgbClr val="FF0000"/>
                </a:solidFill>
              </a:rPr>
              <a:t>or</a:t>
            </a:r>
            <a:r>
              <a:rPr lang="es-MX" dirty="0">
                <a:solidFill>
                  <a:srgbClr val="FF0000"/>
                </a:solidFill>
              </a:rPr>
              <a:t> run a </a:t>
            </a:r>
            <a:r>
              <a:rPr lang="es-MX" dirty="0" err="1">
                <a:solidFill>
                  <a:srgbClr val="FF0000"/>
                </a:solidFill>
              </a:rPr>
              <a:t>function</a:t>
            </a:r>
            <a:r>
              <a:rPr lang="es-MX" dirty="0"/>
              <a:t>. </a:t>
            </a:r>
            <a:r>
              <a:rPr lang="es-MX" dirty="0" err="1"/>
              <a:t>Well</a:t>
            </a:r>
            <a:r>
              <a:rPr lang="es-MX" dirty="0"/>
              <a:t> </a:t>
            </a:r>
            <a:r>
              <a:rPr lang="es-MX" dirty="0" err="1"/>
              <a:t>that</a:t>
            </a:r>
            <a:r>
              <a:rPr lang="es-MX" dirty="0"/>
              <a:t> </a:t>
            </a:r>
            <a:r>
              <a:rPr lang="es-MX" dirty="0" err="1"/>
              <a:t>is</a:t>
            </a:r>
            <a:r>
              <a:rPr lang="es-MX" dirty="0"/>
              <a:t> </a:t>
            </a:r>
            <a:r>
              <a:rPr lang="es-MX" dirty="0" err="1"/>
              <a:t>exactly</a:t>
            </a:r>
            <a:r>
              <a:rPr lang="es-MX" dirty="0"/>
              <a:t> </a:t>
            </a:r>
            <a:r>
              <a:rPr lang="es-MX" dirty="0" err="1"/>
              <a:t>the</a:t>
            </a:r>
            <a:r>
              <a:rPr lang="es-MX" dirty="0"/>
              <a:t> </a:t>
            </a:r>
            <a:r>
              <a:rPr lang="es-MX" dirty="0" err="1"/>
              <a:t>purpose</a:t>
            </a:r>
            <a:r>
              <a:rPr lang="es-MX" dirty="0"/>
              <a:t> </a:t>
            </a:r>
            <a:r>
              <a:rPr lang="es-MX" dirty="0" err="1"/>
              <a:t>of</a:t>
            </a:r>
            <a:r>
              <a:rPr lang="es-MX" dirty="0"/>
              <a:t> </a:t>
            </a:r>
            <a:r>
              <a:rPr lang="es-MX" dirty="0" err="1"/>
              <a:t>this</a:t>
            </a:r>
            <a:endParaRPr lang="es-MX" dirty="0"/>
          </a:p>
          <a:p>
            <a:pPr marL="214313" indent="-214313"/>
            <a:r>
              <a:rPr lang="es-MX" dirty="0" err="1"/>
              <a:t>The</a:t>
            </a:r>
            <a:r>
              <a:rPr lang="es-MX" dirty="0"/>
              <a:t> </a:t>
            </a:r>
            <a:r>
              <a:rPr lang="es-MX" dirty="0" err="1">
                <a:solidFill>
                  <a:srgbClr val="FF0000"/>
                </a:solidFill>
              </a:rPr>
              <a:t>basics</a:t>
            </a:r>
            <a:r>
              <a:rPr lang="es-MX" dirty="0">
                <a:solidFill>
                  <a:srgbClr val="FF0000"/>
                </a:solidFill>
              </a:rPr>
              <a:t> </a:t>
            </a:r>
            <a:r>
              <a:rPr lang="es-MX" dirty="0" err="1">
                <a:solidFill>
                  <a:srgbClr val="FF0000"/>
                </a:solidFill>
              </a:rPr>
              <a:t>of</a:t>
            </a:r>
            <a:r>
              <a:rPr lang="es-MX" dirty="0">
                <a:solidFill>
                  <a:srgbClr val="FF0000"/>
                </a:solidFill>
              </a:rPr>
              <a:t> </a:t>
            </a:r>
            <a:r>
              <a:rPr lang="es-MX" dirty="0" err="1">
                <a:solidFill>
                  <a:srgbClr val="FF0000"/>
                </a:solidFill>
              </a:rPr>
              <a:t>this</a:t>
            </a:r>
            <a:r>
              <a:rPr lang="es-MX" dirty="0">
                <a:solidFill>
                  <a:srgbClr val="FF0000"/>
                </a:solidFill>
              </a:rPr>
              <a:t> are:</a:t>
            </a:r>
          </a:p>
          <a:p>
            <a:pPr marL="600075" lvl="1" indent="-257175">
              <a:buFont typeface="+mj-lt"/>
              <a:buAutoNum type="arabicPeriod"/>
            </a:pPr>
            <a:r>
              <a:rPr lang="es-MX" dirty="0" err="1">
                <a:solidFill>
                  <a:srgbClr val="FF0000"/>
                </a:solidFill>
              </a:rPr>
              <a:t>Notifications</a:t>
            </a:r>
            <a:endParaRPr lang="es-MX" dirty="0">
              <a:solidFill>
                <a:srgbClr val="FF0000"/>
              </a:solidFill>
            </a:endParaRPr>
          </a:p>
          <a:p>
            <a:pPr marL="600075" lvl="1" indent="-257175">
              <a:buFont typeface="+mj-lt"/>
              <a:buAutoNum type="arabicPeriod"/>
            </a:pPr>
            <a:r>
              <a:rPr lang="es-MX" dirty="0" err="1">
                <a:solidFill>
                  <a:srgbClr val="FF0000"/>
                </a:solidFill>
              </a:rPr>
              <a:t>Subscriptions</a:t>
            </a:r>
            <a:endParaRPr lang="es-MX" dirty="0">
              <a:solidFill>
                <a:srgbClr val="FF0000"/>
              </a:solidFill>
            </a:endParaRPr>
          </a:p>
          <a:p>
            <a:pPr marL="600075" lvl="1" indent="-257175">
              <a:buFont typeface="+mj-lt"/>
              <a:buAutoNum type="arabicPeriod"/>
            </a:pPr>
            <a:r>
              <a:rPr lang="es-MX" dirty="0" err="1">
                <a:solidFill>
                  <a:srgbClr val="FF0000"/>
                </a:solidFill>
              </a:rPr>
              <a:t>Topics</a:t>
            </a:r>
            <a:endParaRPr lang="es-MX" dirty="0">
              <a:solidFill>
                <a:srgbClr val="FF0000"/>
              </a:solidFill>
            </a:endParaRPr>
          </a:p>
          <a:p>
            <a:pPr marL="600075" lvl="1" indent="-257175">
              <a:buFont typeface="+mj-lt"/>
              <a:buAutoNum type="arabicPeriod"/>
            </a:pPr>
            <a:r>
              <a:rPr lang="es-MX" dirty="0">
                <a:solidFill>
                  <a:srgbClr val="FF0000"/>
                </a:solidFill>
              </a:rPr>
              <a:t>Rules</a:t>
            </a:r>
          </a:p>
          <a:p>
            <a:pPr marL="600075" lvl="1" indent="-257175">
              <a:buFont typeface="+mj-lt"/>
              <a:buAutoNum type="arabicPeriod"/>
            </a:pPr>
            <a:r>
              <a:rPr lang="es-MX" dirty="0">
                <a:solidFill>
                  <a:srgbClr val="FF0000"/>
                </a:solidFill>
              </a:rPr>
              <a:t>Events</a:t>
            </a:r>
          </a:p>
          <a:p>
            <a:endParaRPr lang="en-NL" dirty="0"/>
          </a:p>
        </p:txBody>
      </p:sp>
      <p:sp>
        <p:nvSpPr>
          <p:cNvPr id="7" name="Footer Placeholder 6">
            <a:extLst>
              <a:ext uri="{FF2B5EF4-FFF2-40B4-BE49-F238E27FC236}">
                <a16:creationId xmlns:a16="http://schemas.microsoft.com/office/drawing/2014/main" id="{C2FC50A5-0C6C-427F-92C4-A9CA58A01E01}"/>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3516966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ilindro 5">
            <a:extLst>
              <a:ext uri="{FF2B5EF4-FFF2-40B4-BE49-F238E27FC236}">
                <a16:creationId xmlns:a16="http://schemas.microsoft.com/office/drawing/2014/main" id="{9790D8BD-EF73-469C-8E24-B42B13A0F5EE}"/>
              </a:ext>
            </a:extLst>
          </p:cNvPr>
          <p:cNvSpPr/>
          <p:nvPr/>
        </p:nvSpPr>
        <p:spPr>
          <a:xfrm>
            <a:off x="546652" y="2097159"/>
            <a:ext cx="775252" cy="10933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Bucket</a:t>
            </a:r>
            <a:endParaRPr lang="es-MX" sz="1050" dirty="0"/>
          </a:p>
        </p:txBody>
      </p:sp>
      <p:sp>
        <p:nvSpPr>
          <p:cNvPr id="7" name="Rectángulo 6">
            <a:extLst>
              <a:ext uri="{FF2B5EF4-FFF2-40B4-BE49-F238E27FC236}">
                <a16:creationId xmlns:a16="http://schemas.microsoft.com/office/drawing/2014/main" id="{26E42B15-70D9-4652-81DB-D5751B9F5D92}"/>
              </a:ext>
            </a:extLst>
          </p:cNvPr>
          <p:cNvSpPr/>
          <p:nvPr/>
        </p:nvSpPr>
        <p:spPr>
          <a:xfrm>
            <a:off x="1808922" y="2136915"/>
            <a:ext cx="44726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 </a:t>
            </a:r>
          </a:p>
          <a:p>
            <a:pPr algn="ctr"/>
            <a:endParaRPr lang="es-MX" sz="1050" dirty="0"/>
          </a:p>
          <a:p>
            <a:pPr algn="ctr"/>
            <a:r>
              <a:rPr lang="es-MX" sz="1050" dirty="0"/>
              <a:t> </a:t>
            </a:r>
          </a:p>
        </p:txBody>
      </p:sp>
      <p:sp>
        <p:nvSpPr>
          <p:cNvPr id="8" name="Nube 7">
            <a:extLst>
              <a:ext uri="{FF2B5EF4-FFF2-40B4-BE49-F238E27FC236}">
                <a16:creationId xmlns:a16="http://schemas.microsoft.com/office/drawing/2014/main" id="{19ED7BCD-36A0-4627-946C-DE1EFFFEDE25}"/>
              </a:ext>
            </a:extLst>
          </p:cNvPr>
          <p:cNvSpPr/>
          <p:nvPr/>
        </p:nvSpPr>
        <p:spPr>
          <a:xfrm>
            <a:off x="2734067" y="2126977"/>
            <a:ext cx="795129" cy="1093304"/>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100" dirty="0"/>
              <a:t>Cloud Event</a:t>
            </a:r>
          </a:p>
        </p:txBody>
      </p:sp>
      <p:grpSp>
        <p:nvGrpSpPr>
          <p:cNvPr id="32" name="Grupo 31">
            <a:extLst>
              <a:ext uri="{FF2B5EF4-FFF2-40B4-BE49-F238E27FC236}">
                <a16:creationId xmlns:a16="http://schemas.microsoft.com/office/drawing/2014/main" id="{B8B8CD92-6CB7-48A9-90AF-FB6AE23F36E7}"/>
              </a:ext>
            </a:extLst>
          </p:cNvPr>
          <p:cNvGrpSpPr/>
          <p:nvPr/>
        </p:nvGrpSpPr>
        <p:grpSpPr>
          <a:xfrm>
            <a:off x="6587449" y="2107099"/>
            <a:ext cx="576470" cy="1053548"/>
            <a:chOff x="7719390" y="3044689"/>
            <a:chExt cx="768626" cy="1404730"/>
          </a:xfrm>
        </p:grpSpPr>
        <p:sp>
          <p:nvSpPr>
            <p:cNvPr id="19" name="Rectángulo 18">
              <a:extLst>
                <a:ext uri="{FF2B5EF4-FFF2-40B4-BE49-F238E27FC236}">
                  <a16:creationId xmlns:a16="http://schemas.microsoft.com/office/drawing/2014/main" id="{6499F15C-B570-4A0D-8521-8CE44DAAB5F7}"/>
                </a:ext>
              </a:extLst>
            </p:cNvPr>
            <p:cNvSpPr/>
            <p:nvPr/>
          </p:nvSpPr>
          <p:spPr>
            <a:xfrm>
              <a:off x="7719390" y="3044689"/>
              <a:ext cx="768626" cy="1404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0" name="Rectángulo 19">
              <a:extLst>
                <a:ext uri="{FF2B5EF4-FFF2-40B4-BE49-F238E27FC236}">
                  <a16:creationId xmlns:a16="http://schemas.microsoft.com/office/drawing/2014/main" id="{6E5E21F3-BFF4-4FFF-9540-3300AB4D0CCC}"/>
                </a:ext>
              </a:extLst>
            </p:cNvPr>
            <p:cNvSpPr/>
            <p:nvPr/>
          </p:nvSpPr>
          <p:spPr>
            <a:xfrm>
              <a:off x="7878416" y="3177211"/>
              <a:ext cx="198783" cy="26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1" name="Elipse 20">
              <a:extLst>
                <a:ext uri="{FF2B5EF4-FFF2-40B4-BE49-F238E27FC236}">
                  <a16:creationId xmlns:a16="http://schemas.microsoft.com/office/drawing/2014/main" id="{50CA1363-B1CE-49C3-A97B-14075531813F}"/>
                </a:ext>
              </a:extLst>
            </p:cNvPr>
            <p:cNvSpPr/>
            <p:nvPr/>
          </p:nvSpPr>
          <p:spPr>
            <a:xfrm>
              <a:off x="8077199" y="3633062"/>
              <a:ext cx="278296" cy="261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2" name="Triángulo isósceles 21">
              <a:extLst>
                <a:ext uri="{FF2B5EF4-FFF2-40B4-BE49-F238E27FC236}">
                  <a16:creationId xmlns:a16="http://schemas.microsoft.com/office/drawing/2014/main" id="{358C69A9-DAA7-4A9A-B410-2A105C243359}"/>
                </a:ext>
              </a:extLst>
            </p:cNvPr>
            <p:cNvSpPr/>
            <p:nvPr/>
          </p:nvSpPr>
          <p:spPr>
            <a:xfrm>
              <a:off x="7878415" y="4078359"/>
              <a:ext cx="198783" cy="2617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sp>
        <p:nvSpPr>
          <p:cNvPr id="14" name="Rectángulo 13">
            <a:extLst>
              <a:ext uri="{FF2B5EF4-FFF2-40B4-BE49-F238E27FC236}">
                <a16:creationId xmlns:a16="http://schemas.microsoft.com/office/drawing/2014/main" id="{40717931-3990-4864-836E-0E236747521E}"/>
              </a:ext>
            </a:extLst>
          </p:cNvPr>
          <p:cNvSpPr/>
          <p:nvPr/>
        </p:nvSpPr>
        <p:spPr>
          <a:xfrm>
            <a:off x="4079575" y="2126977"/>
            <a:ext cx="57647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t>Notifications</a:t>
            </a:r>
            <a:endParaRPr lang="es-MX" sz="1200" dirty="0"/>
          </a:p>
        </p:txBody>
      </p:sp>
      <p:grpSp>
        <p:nvGrpSpPr>
          <p:cNvPr id="31" name="Grupo 30">
            <a:extLst>
              <a:ext uri="{FF2B5EF4-FFF2-40B4-BE49-F238E27FC236}">
                <a16:creationId xmlns:a16="http://schemas.microsoft.com/office/drawing/2014/main" id="{68C24D6D-6011-4A6E-8C26-17CAF1F93E69}"/>
              </a:ext>
            </a:extLst>
          </p:cNvPr>
          <p:cNvGrpSpPr/>
          <p:nvPr/>
        </p:nvGrpSpPr>
        <p:grpSpPr>
          <a:xfrm>
            <a:off x="5174285" y="2421791"/>
            <a:ext cx="930750" cy="483796"/>
            <a:chOff x="6061931" y="3300590"/>
            <a:chExt cx="1240999" cy="645061"/>
          </a:xfrm>
        </p:grpSpPr>
        <p:sp>
          <p:nvSpPr>
            <p:cNvPr id="13" name="Cilindro 12">
              <a:extLst>
                <a:ext uri="{FF2B5EF4-FFF2-40B4-BE49-F238E27FC236}">
                  <a16:creationId xmlns:a16="http://schemas.microsoft.com/office/drawing/2014/main" id="{5C18C5DD-08F4-4F3E-AFF9-AFF8DC39C8E6}"/>
                </a:ext>
              </a:extLst>
            </p:cNvPr>
            <p:cNvSpPr/>
            <p:nvPr/>
          </p:nvSpPr>
          <p:spPr>
            <a:xfrm rot="5400000">
              <a:off x="6363682" y="3006404"/>
              <a:ext cx="645061" cy="12334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dirty="0"/>
            </a:p>
          </p:txBody>
        </p:sp>
        <p:sp>
          <p:nvSpPr>
            <p:cNvPr id="23" name="CuadroTexto 22">
              <a:extLst>
                <a:ext uri="{FF2B5EF4-FFF2-40B4-BE49-F238E27FC236}">
                  <a16:creationId xmlns:a16="http://schemas.microsoft.com/office/drawing/2014/main" id="{7477BA56-A607-4357-ABDA-D0ED1855456B}"/>
                </a:ext>
              </a:extLst>
            </p:cNvPr>
            <p:cNvSpPr txBox="1"/>
            <p:nvPr/>
          </p:nvSpPr>
          <p:spPr>
            <a:xfrm>
              <a:off x="6061931" y="3333707"/>
              <a:ext cx="1186650" cy="553997"/>
            </a:xfrm>
            <a:prstGeom prst="rect">
              <a:avLst/>
            </a:prstGeom>
            <a:noFill/>
          </p:spPr>
          <p:txBody>
            <a:bodyPr wrap="none" rtlCol="0">
              <a:spAutoFit/>
            </a:bodyPr>
            <a:lstStyle/>
            <a:p>
              <a:pPr algn="ctr"/>
              <a:r>
                <a:rPr lang="es-MX" sz="1050" dirty="0" err="1">
                  <a:solidFill>
                    <a:schemeClr val="bg1"/>
                  </a:solidFill>
                </a:rPr>
                <a:t>Notification</a:t>
              </a:r>
              <a:r>
                <a:rPr lang="es-MX" sz="1050" dirty="0">
                  <a:solidFill>
                    <a:schemeClr val="bg1"/>
                  </a:solidFill>
                </a:rPr>
                <a:t> </a:t>
              </a:r>
            </a:p>
            <a:p>
              <a:pPr algn="ctr"/>
              <a:r>
                <a:rPr lang="es-MX" sz="1050" dirty="0" err="1">
                  <a:solidFill>
                    <a:schemeClr val="bg1"/>
                  </a:solidFill>
                </a:rPr>
                <a:t>Topic</a:t>
              </a:r>
              <a:endParaRPr lang="es-MX" sz="1050" dirty="0">
                <a:solidFill>
                  <a:schemeClr val="bg1"/>
                </a:solidFill>
              </a:endParaRPr>
            </a:p>
          </p:txBody>
        </p:sp>
      </p:grpSp>
      <p:sp>
        <p:nvSpPr>
          <p:cNvPr id="28" name="CuadroTexto 27">
            <a:extLst>
              <a:ext uri="{FF2B5EF4-FFF2-40B4-BE49-F238E27FC236}">
                <a16:creationId xmlns:a16="http://schemas.microsoft.com/office/drawing/2014/main" id="{5485A0F3-64C0-415F-A996-AEE36AD7EBAA}"/>
              </a:ext>
            </a:extLst>
          </p:cNvPr>
          <p:cNvSpPr txBox="1"/>
          <p:nvPr/>
        </p:nvSpPr>
        <p:spPr>
          <a:xfrm rot="10800000">
            <a:off x="1841170" y="2243032"/>
            <a:ext cx="346249" cy="820096"/>
          </a:xfrm>
          <a:prstGeom prst="rect">
            <a:avLst/>
          </a:prstGeom>
          <a:noFill/>
        </p:spPr>
        <p:txBody>
          <a:bodyPr vert="eaVert" wrap="none" rtlCol="0">
            <a:spAutoFit/>
          </a:bodyPr>
          <a:lstStyle/>
          <a:p>
            <a:r>
              <a:rPr lang="es-MX" sz="1050" dirty="0">
                <a:solidFill>
                  <a:schemeClr val="bg1"/>
                </a:solidFill>
              </a:rPr>
              <a:t>Event Rules</a:t>
            </a:r>
          </a:p>
        </p:txBody>
      </p:sp>
      <p:sp>
        <p:nvSpPr>
          <p:cNvPr id="29" name="Flecha: a la derecha 28">
            <a:extLst>
              <a:ext uri="{FF2B5EF4-FFF2-40B4-BE49-F238E27FC236}">
                <a16:creationId xmlns:a16="http://schemas.microsoft.com/office/drawing/2014/main" id="{F70670E9-EDFD-4424-BA2E-ED881D2700D6}"/>
              </a:ext>
            </a:extLst>
          </p:cNvPr>
          <p:cNvSpPr/>
          <p:nvPr/>
        </p:nvSpPr>
        <p:spPr>
          <a:xfrm>
            <a:off x="1349993" y="2495132"/>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0" name="Flecha: a la derecha 29">
            <a:extLst>
              <a:ext uri="{FF2B5EF4-FFF2-40B4-BE49-F238E27FC236}">
                <a16:creationId xmlns:a16="http://schemas.microsoft.com/office/drawing/2014/main" id="{F4C1B672-8AA9-4653-BBAD-BA3E4FA422BD}"/>
              </a:ext>
            </a:extLst>
          </p:cNvPr>
          <p:cNvSpPr/>
          <p:nvPr/>
        </p:nvSpPr>
        <p:spPr>
          <a:xfrm>
            <a:off x="2280165" y="2514601"/>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3" name="Flecha: a la derecha 32">
            <a:extLst>
              <a:ext uri="{FF2B5EF4-FFF2-40B4-BE49-F238E27FC236}">
                <a16:creationId xmlns:a16="http://schemas.microsoft.com/office/drawing/2014/main" id="{D5A5A016-0722-47E9-A9BE-5B9D76C0BB06}"/>
              </a:ext>
            </a:extLst>
          </p:cNvPr>
          <p:cNvSpPr/>
          <p:nvPr/>
        </p:nvSpPr>
        <p:spPr>
          <a:xfrm>
            <a:off x="3580756" y="2510877"/>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4" name="Flecha: a la derecha 33">
            <a:extLst>
              <a:ext uri="{FF2B5EF4-FFF2-40B4-BE49-F238E27FC236}">
                <a16:creationId xmlns:a16="http://schemas.microsoft.com/office/drawing/2014/main" id="{B411EFAF-151D-4F1D-85D5-6EE3A2EB53A4}"/>
              </a:ext>
            </a:extLst>
          </p:cNvPr>
          <p:cNvSpPr/>
          <p:nvPr/>
        </p:nvSpPr>
        <p:spPr>
          <a:xfrm>
            <a:off x="4700772" y="2534480"/>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6" name="Flecha: a la derecha con bandas 35">
            <a:extLst>
              <a:ext uri="{FF2B5EF4-FFF2-40B4-BE49-F238E27FC236}">
                <a16:creationId xmlns:a16="http://schemas.microsoft.com/office/drawing/2014/main" id="{5275FBA2-FD2D-4E31-B775-2DC653465CA5}"/>
              </a:ext>
            </a:extLst>
          </p:cNvPr>
          <p:cNvSpPr/>
          <p:nvPr/>
        </p:nvSpPr>
        <p:spPr>
          <a:xfrm>
            <a:off x="6142667" y="2524541"/>
            <a:ext cx="402836" cy="24847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nvGrpSpPr>
          <p:cNvPr id="41" name="Grupo 40">
            <a:extLst>
              <a:ext uri="{FF2B5EF4-FFF2-40B4-BE49-F238E27FC236}">
                <a16:creationId xmlns:a16="http://schemas.microsoft.com/office/drawing/2014/main" id="{F43D7795-50C3-4B9D-AE33-78F5041CE9F0}"/>
              </a:ext>
            </a:extLst>
          </p:cNvPr>
          <p:cNvGrpSpPr/>
          <p:nvPr/>
        </p:nvGrpSpPr>
        <p:grpSpPr>
          <a:xfrm>
            <a:off x="7249499" y="2064861"/>
            <a:ext cx="1304121" cy="1220026"/>
            <a:chOff x="9573234" y="2938675"/>
            <a:chExt cx="1738828" cy="1626701"/>
          </a:xfrm>
        </p:grpSpPr>
        <p:sp>
          <p:nvSpPr>
            <p:cNvPr id="24" name="Rectángulo 23">
              <a:extLst>
                <a:ext uri="{FF2B5EF4-FFF2-40B4-BE49-F238E27FC236}">
                  <a16:creationId xmlns:a16="http://schemas.microsoft.com/office/drawing/2014/main" id="{A6D6EA7D-0508-48DF-A136-402C889083BC}"/>
                </a:ext>
              </a:extLst>
            </p:cNvPr>
            <p:cNvSpPr/>
            <p:nvPr/>
          </p:nvSpPr>
          <p:spPr>
            <a:xfrm>
              <a:off x="10257178" y="2938675"/>
              <a:ext cx="887896"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Email</a:t>
              </a:r>
            </a:p>
          </p:txBody>
        </p:sp>
        <p:sp>
          <p:nvSpPr>
            <p:cNvPr id="26" name="Rectángulo 25">
              <a:extLst>
                <a:ext uri="{FF2B5EF4-FFF2-40B4-BE49-F238E27FC236}">
                  <a16:creationId xmlns:a16="http://schemas.microsoft.com/office/drawing/2014/main" id="{11729543-6247-451A-83DC-6A67A5DBD2B5}"/>
                </a:ext>
              </a:extLst>
            </p:cNvPr>
            <p:cNvSpPr/>
            <p:nvPr/>
          </p:nvSpPr>
          <p:spPr>
            <a:xfrm>
              <a:off x="10157787" y="3520113"/>
              <a:ext cx="1086679"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Functions</a:t>
              </a:r>
              <a:endParaRPr lang="es-MX" sz="1050" dirty="0"/>
            </a:p>
          </p:txBody>
        </p:sp>
        <p:sp>
          <p:nvSpPr>
            <p:cNvPr id="27" name="Rectángulo 26">
              <a:extLst>
                <a:ext uri="{FF2B5EF4-FFF2-40B4-BE49-F238E27FC236}">
                  <a16:creationId xmlns:a16="http://schemas.microsoft.com/office/drawing/2014/main" id="{BD64734E-1284-4B99-8E6C-A61D8EA74D42}"/>
                </a:ext>
              </a:extLst>
            </p:cNvPr>
            <p:cNvSpPr/>
            <p:nvPr/>
          </p:nvSpPr>
          <p:spPr>
            <a:xfrm>
              <a:off x="10097170" y="4154559"/>
              <a:ext cx="1214892"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Streaming</a:t>
              </a:r>
              <a:endParaRPr lang="es-MX" sz="1050" dirty="0"/>
            </a:p>
          </p:txBody>
        </p:sp>
        <p:grpSp>
          <p:nvGrpSpPr>
            <p:cNvPr id="40" name="Grupo 39">
              <a:extLst>
                <a:ext uri="{FF2B5EF4-FFF2-40B4-BE49-F238E27FC236}">
                  <a16:creationId xmlns:a16="http://schemas.microsoft.com/office/drawing/2014/main" id="{02DC41FE-99EB-4BD7-9416-241F43C5060E}"/>
                </a:ext>
              </a:extLst>
            </p:cNvPr>
            <p:cNvGrpSpPr/>
            <p:nvPr/>
          </p:nvGrpSpPr>
          <p:grpSpPr>
            <a:xfrm>
              <a:off x="9573234" y="3052927"/>
              <a:ext cx="507514" cy="1379517"/>
              <a:chOff x="9573234" y="3052927"/>
              <a:chExt cx="507514" cy="1379517"/>
            </a:xfrm>
          </p:grpSpPr>
          <p:sp>
            <p:nvSpPr>
              <p:cNvPr id="37" name="Flecha: a la derecha 36">
                <a:extLst>
                  <a:ext uri="{FF2B5EF4-FFF2-40B4-BE49-F238E27FC236}">
                    <a16:creationId xmlns:a16="http://schemas.microsoft.com/office/drawing/2014/main" id="{722FEC8F-B304-406D-87DB-D3B8CB973C83}"/>
                  </a:ext>
                </a:extLst>
              </p:cNvPr>
              <p:cNvSpPr/>
              <p:nvPr/>
            </p:nvSpPr>
            <p:spPr>
              <a:xfrm rot="19326242">
                <a:off x="9644413" y="3052927"/>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8" name="Flecha: a la derecha 37">
                <a:extLst>
                  <a:ext uri="{FF2B5EF4-FFF2-40B4-BE49-F238E27FC236}">
                    <a16:creationId xmlns:a16="http://schemas.microsoft.com/office/drawing/2014/main" id="{61216537-6480-483A-A9CC-4391FCED017E}"/>
                  </a:ext>
                </a:extLst>
              </p:cNvPr>
              <p:cNvSpPr/>
              <p:nvPr/>
            </p:nvSpPr>
            <p:spPr>
              <a:xfrm>
                <a:off x="9588931" y="3539279"/>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9" name="Flecha: a la derecha 38">
                <a:extLst>
                  <a:ext uri="{FF2B5EF4-FFF2-40B4-BE49-F238E27FC236}">
                    <a16:creationId xmlns:a16="http://schemas.microsoft.com/office/drawing/2014/main" id="{B02BB033-4EA1-4456-B932-D3D58B68520E}"/>
                  </a:ext>
                </a:extLst>
              </p:cNvPr>
              <p:cNvSpPr/>
              <p:nvPr/>
            </p:nvSpPr>
            <p:spPr>
              <a:xfrm rot="1355731">
                <a:off x="9573234" y="4099718"/>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grpSp>
      <p:sp>
        <p:nvSpPr>
          <p:cNvPr id="46" name="Nube 45">
            <a:extLst>
              <a:ext uri="{FF2B5EF4-FFF2-40B4-BE49-F238E27FC236}">
                <a16:creationId xmlns:a16="http://schemas.microsoft.com/office/drawing/2014/main" id="{3973D03B-F3A3-43C6-B3BF-DF6290437AEC}"/>
              </a:ext>
            </a:extLst>
          </p:cNvPr>
          <p:cNvSpPr/>
          <p:nvPr/>
        </p:nvSpPr>
        <p:spPr>
          <a:xfrm>
            <a:off x="4407129" y="2084743"/>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7" name="Nube 46">
            <a:extLst>
              <a:ext uri="{FF2B5EF4-FFF2-40B4-BE49-F238E27FC236}">
                <a16:creationId xmlns:a16="http://schemas.microsoft.com/office/drawing/2014/main" id="{02E67239-56EE-4557-81E9-66EBB3FDDAF8}"/>
              </a:ext>
            </a:extLst>
          </p:cNvPr>
          <p:cNvSpPr/>
          <p:nvPr/>
        </p:nvSpPr>
        <p:spPr>
          <a:xfrm>
            <a:off x="5657738" y="2161405"/>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8" name="Nube 47">
            <a:extLst>
              <a:ext uri="{FF2B5EF4-FFF2-40B4-BE49-F238E27FC236}">
                <a16:creationId xmlns:a16="http://schemas.microsoft.com/office/drawing/2014/main" id="{E4DA65BF-46CC-44A0-990E-870A6A691D7F}"/>
              </a:ext>
            </a:extLst>
          </p:cNvPr>
          <p:cNvSpPr/>
          <p:nvPr/>
        </p:nvSpPr>
        <p:spPr>
          <a:xfrm>
            <a:off x="7188552" y="1867506"/>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9" name="Nube 48">
            <a:extLst>
              <a:ext uri="{FF2B5EF4-FFF2-40B4-BE49-F238E27FC236}">
                <a16:creationId xmlns:a16="http://schemas.microsoft.com/office/drawing/2014/main" id="{4A567102-5286-47B6-95D9-DE29E956A1F4}"/>
              </a:ext>
            </a:extLst>
          </p:cNvPr>
          <p:cNvSpPr/>
          <p:nvPr/>
        </p:nvSpPr>
        <p:spPr>
          <a:xfrm>
            <a:off x="7250951" y="3015727"/>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2" name="Title 1">
            <a:extLst>
              <a:ext uri="{FF2B5EF4-FFF2-40B4-BE49-F238E27FC236}">
                <a16:creationId xmlns:a16="http://schemas.microsoft.com/office/drawing/2014/main" id="{3D559765-C430-43C9-BF9A-3119CB1B0433}"/>
              </a:ext>
            </a:extLst>
          </p:cNvPr>
          <p:cNvSpPr>
            <a:spLocks noGrp="1"/>
          </p:cNvSpPr>
          <p:nvPr>
            <p:ph type="title"/>
          </p:nvPr>
        </p:nvSpPr>
        <p:spPr/>
        <p:txBody>
          <a:bodyPr/>
          <a:lstStyle/>
          <a:p>
            <a:r>
              <a:rPr lang="es-MX" dirty="0"/>
              <a:t>THE BASICS FOR THESE TWO SERVICES ARE…</a:t>
            </a:r>
          </a:p>
        </p:txBody>
      </p:sp>
      <p:sp>
        <p:nvSpPr>
          <p:cNvPr id="3" name="Footer Placeholder 2">
            <a:extLst>
              <a:ext uri="{FF2B5EF4-FFF2-40B4-BE49-F238E27FC236}">
                <a16:creationId xmlns:a16="http://schemas.microsoft.com/office/drawing/2014/main" id="{11F0432C-8709-44D7-AD6D-AD1FEAE3FFCC}"/>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204899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29" grpId="0" animBg="1"/>
      <p:bldP spid="30" grpId="0" animBg="1"/>
      <p:bldP spid="33" grpId="0" animBg="1"/>
      <p:bldP spid="34" grpId="0" animBg="1"/>
      <p:bldP spid="36" grpId="0" animBg="1"/>
      <p:bldP spid="46" grpId="0" animBg="1"/>
      <p:bldP spid="47" grpId="0" animBg="1"/>
      <p:bldP spid="48" grpId="0" animBg="1"/>
      <p:bldP spid="4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ilindro 5">
            <a:extLst>
              <a:ext uri="{FF2B5EF4-FFF2-40B4-BE49-F238E27FC236}">
                <a16:creationId xmlns:a16="http://schemas.microsoft.com/office/drawing/2014/main" id="{9790D8BD-EF73-469C-8E24-B42B13A0F5EE}"/>
              </a:ext>
            </a:extLst>
          </p:cNvPr>
          <p:cNvSpPr/>
          <p:nvPr/>
        </p:nvSpPr>
        <p:spPr>
          <a:xfrm>
            <a:off x="546652" y="2097159"/>
            <a:ext cx="775252" cy="10933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Bucket</a:t>
            </a:r>
            <a:endParaRPr lang="es-MX" sz="1050" dirty="0"/>
          </a:p>
        </p:txBody>
      </p:sp>
      <p:sp>
        <p:nvSpPr>
          <p:cNvPr id="7" name="Rectángulo 6">
            <a:extLst>
              <a:ext uri="{FF2B5EF4-FFF2-40B4-BE49-F238E27FC236}">
                <a16:creationId xmlns:a16="http://schemas.microsoft.com/office/drawing/2014/main" id="{26E42B15-70D9-4652-81DB-D5751B9F5D92}"/>
              </a:ext>
            </a:extLst>
          </p:cNvPr>
          <p:cNvSpPr/>
          <p:nvPr/>
        </p:nvSpPr>
        <p:spPr>
          <a:xfrm>
            <a:off x="1808922" y="2136915"/>
            <a:ext cx="44726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 </a:t>
            </a:r>
          </a:p>
          <a:p>
            <a:pPr algn="ctr"/>
            <a:endParaRPr lang="es-MX" sz="1050" dirty="0"/>
          </a:p>
          <a:p>
            <a:pPr algn="ctr"/>
            <a:r>
              <a:rPr lang="es-MX" sz="1050" dirty="0"/>
              <a:t> </a:t>
            </a:r>
          </a:p>
        </p:txBody>
      </p:sp>
      <p:sp>
        <p:nvSpPr>
          <p:cNvPr id="8" name="Nube 7">
            <a:extLst>
              <a:ext uri="{FF2B5EF4-FFF2-40B4-BE49-F238E27FC236}">
                <a16:creationId xmlns:a16="http://schemas.microsoft.com/office/drawing/2014/main" id="{19ED7BCD-36A0-4627-946C-DE1EFFFEDE25}"/>
              </a:ext>
            </a:extLst>
          </p:cNvPr>
          <p:cNvSpPr/>
          <p:nvPr/>
        </p:nvSpPr>
        <p:spPr>
          <a:xfrm>
            <a:off x="2734067" y="2126977"/>
            <a:ext cx="795129" cy="1093304"/>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200" dirty="0"/>
              <a:t>Cloud Event</a:t>
            </a:r>
          </a:p>
        </p:txBody>
      </p:sp>
      <p:grpSp>
        <p:nvGrpSpPr>
          <p:cNvPr id="32" name="Grupo 31">
            <a:extLst>
              <a:ext uri="{FF2B5EF4-FFF2-40B4-BE49-F238E27FC236}">
                <a16:creationId xmlns:a16="http://schemas.microsoft.com/office/drawing/2014/main" id="{B8B8CD92-6CB7-48A9-90AF-FB6AE23F36E7}"/>
              </a:ext>
            </a:extLst>
          </p:cNvPr>
          <p:cNvGrpSpPr/>
          <p:nvPr/>
        </p:nvGrpSpPr>
        <p:grpSpPr>
          <a:xfrm>
            <a:off x="6587449" y="2107099"/>
            <a:ext cx="576470" cy="1053548"/>
            <a:chOff x="7719390" y="3044689"/>
            <a:chExt cx="768626" cy="1404730"/>
          </a:xfrm>
        </p:grpSpPr>
        <p:sp>
          <p:nvSpPr>
            <p:cNvPr id="19" name="Rectángulo 18">
              <a:extLst>
                <a:ext uri="{FF2B5EF4-FFF2-40B4-BE49-F238E27FC236}">
                  <a16:creationId xmlns:a16="http://schemas.microsoft.com/office/drawing/2014/main" id="{6499F15C-B570-4A0D-8521-8CE44DAAB5F7}"/>
                </a:ext>
              </a:extLst>
            </p:cNvPr>
            <p:cNvSpPr/>
            <p:nvPr/>
          </p:nvSpPr>
          <p:spPr>
            <a:xfrm>
              <a:off x="7719390" y="3044689"/>
              <a:ext cx="768626" cy="1404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0" name="Rectángulo 19">
              <a:extLst>
                <a:ext uri="{FF2B5EF4-FFF2-40B4-BE49-F238E27FC236}">
                  <a16:creationId xmlns:a16="http://schemas.microsoft.com/office/drawing/2014/main" id="{6E5E21F3-BFF4-4FFF-9540-3300AB4D0CCC}"/>
                </a:ext>
              </a:extLst>
            </p:cNvPr>
            <p:cNvSpPr/>
            <p:nvPr/>
          </p:nvSpPr>
          <p:spPr>
            <a:xfrm>
              <a:off x="7878416" y="3177211"/>
              <a:ext cx="198783" cy="26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1" name="Elipse 20">
              <a:extLst>
                <a:ext uri="{FF2B5EF4-FFF2-40B4-BE49-F238E27FC236}">
                  <a16:creationId xmlns:a16="http://schemas.microsoft.com/office/drawing/2014/main" id="{50CA1363-B1CE-49C3-A97B-14075531813F}"/>
                </a:ext>
              </a:extLst>
            </p:cNvPr>
            <p:cNvSpPr/>
            <p:nvPr/>
          </p:nvSpPr>
          <p:spPr>
            <a:xfrm>
              <a:off x="8077199" y="3633062"/>
              <a:ext cx="278296" cy="261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2" name="Triángulo isósceles 21">
              <a:extLst>
                <a:ext uri="{FF2B5EF4-FFF2-40B4-BE49-F238E27FC236}">
                  <a16:creationId xmlns:a16="http://schemas.microsoft.com/office/drawing/2014/main" id="{358C69A9-DAA7-4A9A-B410-2A105C243359}"/>
                </a:ext>
              </a:extLst>
            </p:cNvPr>
            <p:cNvSpPr/>
            <p:nvPr/>
          </p:nvSpPr>
          <p:spPr>
            <a:xfrm>
              <a:off x="7878415" y="4078359"/>
              <a:ext cx="198783" cy="2617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sp>
        <p:nvSpPr>
          <p:cNvPr id="14" name="Rectángulo 13">
            <a:extLst>
              <a:ext uri="{FF2B5EF4-FFF2-40B4-BE49-F238E27FC236}">
                <a16:creationId xmlns:a16="http://schemas.microsoft.com/office/drawing/2014/main" id="{40717931-3990-4864-836E-0E236747521E}"/>
              </a:ext>
            </a:extLst>
          </p:cNvPr>
          <p:cNvSpPr/>
          <p:nvPr/>
        </p:nvSpPr>
        <p:spPr>
          <a:xfrm>
            <a:off x="4079575" y="2126977"/>
            <a:ext cx="57647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t>Notifications</a:t>
            </a:r>
            <a:endParaRPr lang="es-MX" sz="1200" dirty="0"/>
          </a:p>
        </p:txBody>
      </p:sp>
      <p:grpSp>
        <p:nvGrpSpPr>
          <p:cNvPr id="31" name="Grupo 30">
            <a:extLst>
              <a:ext uri="{FF2B5EF4-FFF2-40B4-BE49-F238E27FC236}">
                <a16:creationId xmlns:a16="http://schemas.microsoft.com/office/drawing/2014/main" id="{68C24D6D-6011-4A6E-8C26-17CAF1F93E69}"/>
              </a:ext>
            </a:extLst>
          </p:cNvPr>
          <p:cNvGrpSpPr/>
          <p:nvPr/>
        </p:nvGrpSpPr>
        <p:grpSpPr>
          <a:xfrm>
            <a:off x="5174285" y="2421791"/>
            <a:ext cx="930750" cy="483796"/>
            <a:chOff x="6061931" y="3300590"/>
            <a:chExt cx="1240999" cy="645061"/>
          </a:xfrm>
        </p:grpSpPr>
        <p:sp>
          <p:nvSpPr>
            <p:cNvPr id="13" name="Cilindro 12">
              <a:extLst>
                <a:ext uri="{FF2B5EF4-FFF2-40B4-BE49-F238E27FC236}">
                  <a16:creationId xmlns:a16="http://schemas.microsoft.com/office/drawing/2014/main" id="{5C18C5DD-08F4-4F3E-AFF9-AFF8DC39C8E6}"/>
                </a:ext>
              </a:extLst>
            </p:cNvPr>
            <p:cNvSpPr/>
            <p:nvPr/>
          </p:nvSpPr>
          <p:spPr>
            <a:xfrm rot="5400000">
              <a:off x="6363682" y="3006404"/>
              <a:ext cx="645061" cy="12334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dirty="0"/>
            </a:p>
          </p:txBody>
        </p:sp>
        <p:sp>
          <p:nvSpPr>
            <p:cNvPr id="23" name="CuadroTexto 22">
              <a:extLst>
                <a:ext uri="{FF2B5EF4-FFF2-40B4-BE49-F238E27FC236}">
                  <a16:creationId xmlns:a16="http://schemas.microsoft.com/office/drawing/2014/main" id="{7477BA56-A607-4357-ABDA-D0ED1855456B}"/>
                </a:ext>
              </a:extLst>
            </p:cNvPr>
            <p:cNvSpPr txBox="1"/>
            <p:nvPr/>
          </p:nvSpPr>
          <p:spPr>
            <a:xfrm>
              <a:off x="6061931" y="3333707"/>
              <a:ext cx="1186650" cy="553997"/>
            </a:xfrm>
            <a:prstGeom prst="rect">
              <a:avLst/>
            </a:prstGeom>
            <a:noFill/>
          </p:spPr>
          <p:txBody>
            <a:bodyPr wrap="none" rtlCol="0">
              <a:spAutoFit/>
            </a:bodyPr>
            <a:lstStyle/>
            <a:p>
              <a:pPr algn="ctr"/>
              <a:r>
                <a:rPr lang="es-MX" sz="1050" dirty="0" err="1">
                  <a:solidFill>
                    <a:schemeClr val="bg1"/>
                  </a:solidFill>
                </a:rPr>
                <a:t>Notification</a:t>
              </a:r>
              <a:r>
                <a:rPr lang="es-MX" sz="1050" dirty="0">
                  <a:solidFill>
                    <a:schemeClr val="bg1"/>
                  </a:solidFill>
                </a:rPr>
                <a:t> </a:t>
              </a:r>
            </a:p>
            <a:p>
              <a:pPr algn="ctr"/>
              <a:r>
                <a:rPr lang="es-MX" sz="1050" dirty="0" err="1">
                  <a:solidFill>
                    <a:schemeClr val="bg1"/>
                  </a:solidFill>
                </a:rPr>
                <a:t>Topic</a:t>
              </a:r>
              <a:endParaRPr lang="es-MX" sz="1050" dirty="0">
                <a:solidFill>
                  <a:schemeClr val="bg1"/>
                </a:solidFill>
              </a:endParaRPr>
            </a:p>
          </p:txBody>
        </p:sp>
      </p:grpSp>
      <p:sp>
        <p:nvSpPr>
          <p:cNvPr id="28" name="CuadroTexto 27">
            <a:extLst>
              <a:ext uri="{FF2B5EF4-FFF2-40B4-BE49-F238E27FC236}">
                <a16:creationId xmlns:a16="http://schemas.microsoft.com/office/drawing/2014/main" id="{5485A0F3-64C0-415F-A996-AEE36AD7EBAA}"/>
              </a:ext>
            </a:extLst>
          </p:cNvPr>
          <p:cNvSpPr txBox="1"/>
          <p:nvPr/>
        </p:nvSpPr>
        <p:spPr>
          <a:xfrm rot="10800000">
            <a:off x="1841170" y="2243032"/>
            <a:ext cx="346249" cy="820096"/>
          </a:xfrm>
          <a:prstGeom prst="rect">
            <a:avLst/>
          </a:prstGeom>
          <a:noFill/>
        </p:spPr>
        <p:txBody>
          <a:bodyPr vert="eaVert" wrap="none" rtlCol="0">
            <a:spAutoFit/>
          </a:bodyPr>
          <a:lstStyle/>
          <a:p>
            <a:r>
              <a:rPr lang="es-MX" sz="1050" dirty="0">
                <a:solidFill>
                  <a:schemeClr val="bg1"/>
                </a:solidFill>
              </a:rPr>
              <a:t>Event Rules</a:t>
            </a:r>
          </a:p>
        </p:txBody>
      </p:sp>
      <p:sp>
        <p:nvSpPr>
          <p:cNvPr id="29" name="Flecha: a la derecha 28">
            <a:extLst>
              <a:ext uri="{FF2B5EF4-FFF2-40B4-BE49-F238E27FC236}">
                <a16:creationId xmlns:a16="http://schemas.microsoft.com/office/drawing/2014/main" id="{F70670E9-EDFD-4424-BA2E-ED881D2700D6}"/>
              </a:ext>
            </a:extLst>
          </p:cNvPr>
          <p:cNvSpPr/>
          <p:nvPr/>
        </p:nvSpPr>
        <p:spPr>
          <a:xfrm>
            <a:off x="1349993" y="2495132"/>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0" name="Flecha: a la derecha 29">
            <a:extLst>
              <a:ext uri="{FF2B5EF4-FFF2-40B4-BE49-F238E27FC236}">
                <a16:creationId xmlns:a16="http://schemas.microsoft.com/office/drawing/2014/main" id="{F4C1B672-8AA9-4653-BBAD-BA3E4FA422BD}"/>
              </a:ext>
            </a:extLst>
          </p:cNvPr>
          <p:cNvSpPr/>
          <p:nvPr/>
        </p:nvSpPr>
        <p:spPr>
          <a:xfrm>
            <a:off x="2280165" y="2514601"/>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3" name="Flecha: a la derecha 32">
            <a:extLst>
              <a:ext uri="{FF2B5EF4-FFF2-40B4-BE49-F238E27FC236}">
                <a16:creationId xmlns:a16="http://schemas.microsoft.com/office/drawing/2014/main" id="{D5A5A016-0722-47E9-A9BE-5B9D76C0BB06}"/>
              </a:ext>
            </a:extLst>
          </p:cNvPr>
          <p:cNvSpPr/>
          <p:nvPr/>
        </p:nvSpPr>
        <p:spPr>
          <a:xfrm>
            <a:off x="3580756" y="2510877"/>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4" name="Flecha: a la derecha 33">
            <a:extLst>
              <a:ext uri="{FF2B5EF4-FFF2-40B4-BE49-F238E27FC236}">
                <a16:creationId xmlns:a16="http://schemas.microsoft.com/office/drawing/2014/main" id="{B411EFAF-151D-4F1D-85D5-6EE3A2EB53A4}"/>
              </a:ext>
            </a:extLst>
          </p:cNvPr>
          <p:cNvSpPr/>
          <p:nvPr/>
        </p:nvSpPr>
        <p:spPr>
          <a:xfrm>
            <a:off x="4700772" y="2534480"/>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6" name="Flecha: a la derecha con bandas 35">
            <a:extLst>
              <a:ext uri="{FF2B5EF4-FFF2-40B4-BE49-F238E27FC236}">
                <a16:creationId xmlns:a16="http://schemas.microsoft.com/office/drawing/2014/main" id="{5275FBA2-FD2D-4E31-B775-2DC653465CA5}"/>
              </a:ext>
            </a:extLst>
          </p:cNvPr>
          <p:cNvSpPr/>
          <p:nvPr/>
        </p:nvSpPr>
        <p:spPr>
          <a:xfrm>
            <a:off x="6142667" y="2524541"/>
            <a:ext cx="402836" cy="24847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nvGrpSpPr>
          <p:cNvPr id="41" name="Grupo 40">
            <a:extLst>
              <a:ext uri="{FF2B5EF4-FFF2-40B4-BE49-F238E27FC236}">
                <a16:creationId xmlns:a16="http://schemas.microsoft.com/office/drawing/2014/main" id="{F43D7795-50C3-4B9D-AE33-78F5041CE9F0}"/>
              </a:ext>
            </a:extLst>
          </p:cNvPr>
          <p:cNvGrpSpPr/>
          <p:nvPr/>
        </p:nvGrpSpPr>
        <p:grpSpPr>
          <a:xfrm>
            <a:off x="7249499" y="2064861"/>
            <a:ext cx="1304121" cy="1220026"/>
            <a:chOff x="9573234" y="2938675"/>
            <a:chExt cx="1738828" cy="1626701"/>
          </a:xfrm>
        </p:grpSpPr>
        <p:sp>
          <p:nvSpPr>
            <p:cNvPr id="24" name="Rectángulo 23">
              <a:extLst>
                <a:ext uri="{FF2B5EF4-FFF2-40B4-BE49-F238E27FC236}">
                  <a16:creationId xmlns:a16="http://schemas.microsoft.com/office/drawing/2014/main" id="{A6D6EA7D-0508-48DF-A136-402C889083BC}"/>
                </a:ext>
              </a:extLst>
            </p:cNvPr>
            <p:cNvSpPr/>
            <p:nvPr/>
          </p:nvSpPr>
          <p:spPr>
            <a:xfrm>
              <a:off x="10257178" y="2938675"/>
              <a:ext cx="887896"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Email</a:t>
              </a:r>
            </a:p>
          </p:txBody>
        </p:sp>
        <p:sp>
          <p:nvSpPr>
            <p:cNvPr id="26" name="Rectángulo 25">
              <a:extLst>
                <a:ext uri="{FF2B5EF4-FFF2-40B4-BE49-F238E27FC236}">
                  <a16:creationId xmlns:a16="http://schemas.microsoft.com/office/drawing/2014/main" id="{11729543-6247-451A-83DC-6A67A5DBD2B5}"/>
                </a:ext>
              </a:extLst>
            </p:cNvPr>
            <p:cNvSpPr/>
            <p:nvPr/>
          </p:nvSpPr>
          <p:spPr>
            <a:xfrm>
              <a:off x="10157787" y="3520113"/>
              <a:ext cx="1086679"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Functions</a:t>
              </a:r>
              <a:endParaRPr lang="es-MX" sz="1050" dirty="0"/>
            </a:p>
          </p:txBody>
        </p:sp>
        <p:sp>
          <p:nvSpPr>
            <p:cNvPr id="27" name="Rectángulo 26">
              <a:extLst>
                <a:ext uri="{FF2B5EF4-FFF2-40B4-BE49-F238E27FC236}">
                  <a16:creationId xmlns:a16="http://schemas.microsoft.com/office/drawing/2014/main" id="{BD64734E-1284-4B99-8E6C-A61D8EA74D42}"/>
                </a:ext>
              </a:extLst>
            </p:cNvPr>
            <p:cNvSpPr/>
            <p:nvPr/>
          </p:nvSpPr>
          <p:spPr>
            <a:xfrm>
              <a:off x="10097170" y="4154559"/>
              <a:ext cx="1214892"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Streaming</a:t>
              </a:r>
              <a:endParaRPr lang="es-MX" sz="1050" dirty="0"/>
            </a:p>
          </p:txBody>
        </p:sp>
        <p:grpSp>
          <p:nvGrpSpPr>
            <p:cNvPr id="40" name="Grupo 39">
              <a:extLst>
                <a:ext uri="{FF2B5EF4-FFF2-40B4-BE49-F238E27FC236}">
                  <a16:creationId xmlns:a16="http://schemas.microsoft.com/office/drawing/2014/main" id="{02DC41FE-99EB-4BD7-9416-241F43C5060E}"/>
                </a:ext>
              </a:extLst>
            </p:cNvPr>
            <p:cNvGrpSpPr/>
            <p:nvPr/>
          </p:nvGrpSpPr>
          <p:grpSpPr>
            <a:xfrm>
              <a:off x="9573234" y="3052927"/>
              <a:ext cx="507514" cy="1379517"/>
              <a:chOff x="9573234" y="3052927"/>
              <a:chExt cx="507514" cy="1379517"/>
            </a:xfrm>
          </p:grpSpPr>
          <p:sp>
            <p:nvSpPr>
              <p:cNvPr id="37" name="Flecha: a la derecha 36">
                <a:extLst>
                  <a:ext uri="{FF2B5EF4-FFF2-40B4-BE49-F238E27FC236}">
                    <a16:creationId xmlns:a16="http://schemas.microsoft.com/office/drawing/2014/main" id="{722FEC8F-B304-406D-87DB-D3B8CB973C83}"/>
                  </a:ext>
                </a:extLst>
              </p:cNvPr>
              <p:cNvSpPr/>
              <p:nvPr/>
            </p:nvSpPr>
            <p:spPr>
              <a:xfrm rot="19326242">
                <a:off x="9644413" y="3052927"/>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8" name="Flecha: a la derecha 37">
                <a:extLst>
                  <a:ext uri="{FF2B5EF4-FFF2-40B4-BE49-F238E27FC236}">
                    <a16:creationId xmlns:a16="http://schemas.microsoft.com/office/drawing/2014/main" id="{61216537-6480-483A-A9CC-4391FCED017E}"/>
                  </a:ext>
                </a:extLst>
              </p:cNvPr>
              <p:cNvSpPr/>
              <p:nvPr/>
            </p:nvSpPr>
            <p:spPr>
              <a:xfrm>
                <a:off x="9588931" y="3539279"/>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9" name="Flecha: a la derecha 38">
                <a:extLst>
                  <a:ext uri="{FF2B5EF4-FFF2-40B4-BE49-F238E27FC236}">
                    <a16:creationId xmlns:a16="http://schemas.microsoft.com/office/drawing/2014/main" id="{B02BB033-4EA1-4456-B932-D3D58B68520E}"/>
                  </a:ext>
                </a:extLst>
              </p:cNvPr>
              <p:cNvSpPr/>
              <p:nvPr/>
            </p:nvSpPr>
            <p:spPr>
              <a:xfrm rot="1355731">
                <a:off x="9573234" y="4099718"/>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grpSp>
      <p:sp>
        <p:nvSpPr>
          <p:cNvPr id="43" name="Rectángulo 42">
            <a:extLst>
              <a:ext uri="{FF2B5EF4-FFF2-40B4-BE49-F238E27FC236}">
                <a16:creationId xmlns:a16="http://schemas.microsoft.com/office/drawing/2014/main" id="{1F709A63-AA4F-41BC-BD9A-695D70A77BA8}"/>
              </a:ext>
            </a:extLst>
          </p:cNvPr>
          <p:cNvSpPr/>
          <p:nvPr/>
        </p:nvSpPr>
        <p:spPr>
          <a:xfrm>
            <a:off x="1388346" y="1456627"/>
            <a:ext cx="2230897" cy="214685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EVENTS SERVICES</a:t>
            </a:r>
          </a:p>
        </p:txBody>
      </p:sp>
      <p:sp>
        <p:nvSpPr>
          <p:cNvPr id="46" name="Nube 45">
            <a:extLst>
              <a:ext uri="{FF2B5EF4-FFF2-40B4-BE49-F238E27FC236}">
                <a16:creationId xmlns:a16="http://schemas.microsoft.com/office/drawing/2014/main" id="{3973D03B-F3A3-43C6-B3BF-DF6290437AEC}"/>
              </a:ext>
            </a:extLst>
          </p:cNvPr>
          <p:cNvSpPr/>
          <p:nvPr/>
        </p:nvSpPr>
        <p:spPr>
          <a:xfrm>
            <a:off x="4407129" y="2084743"/>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7" name="Nube 46">
            <a:extLst>
              <a:ext uri="{FF2B5EF4-FFF2-40B4-BE49-F238E27FC236}">
                <a16:creationId xmlns:a16="http://schemas.microsoft.com/office/drawing/2014/main" id="{02E67239-56EE-4557-81E9-66EBB3FDDAF8}"/>
              </a:ext>
            </a:extLst>
          </p:cNvPr>
          <p:cNvSpPr/>
          <p:nvPr/>
        </p:nvSpPr>
        <p:spPr>
          <a:xfrm>
            <a:off x="5657738" y="2161405"/>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8" name="Nube 47">
            <a:extLst>
              <a:ext uri="{FF2B5EF4-FFF2-40B4-BE49-F238E27FC236}">
                <a16:creationId xmlns:a16="http://schemas.microsoft.com/office/drawing/2014/main" id="{E4DA65BF-46CC-44A0-990E-870A6A691D7F}"/>
              </a:ext>
            </a:extLst>
          </p:cNvPr>
          <p:cNvSpPr/>
          <p:nvPr/>
        </p:nvSpPr>
        <p:spPr>
          <a:xfrm>
            <a:off x="7188552" y="1867506"/>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9" name="Nube 48">
            <a:extLst>
              <a:ext uri="{FF2B5EF4-FFF2-40B4-BE49-F238E27FC236}">
                <a16:creationId xmlns:a16="http://schemas.microsoft.com/office/drawing/2014/main" id="{4A567102-5286-47B6-95D9-DE29E956A1F4}"/>
              </a:ext>
            </a:extLst>
          </p:cNvPr>
          <p:cNvSpPr/>
          <p:nvPr/>
        </p:nvSpPr>
        <p:spPr>
          <a:xfrm>
            <a:off x="7250951" y="3015727"/>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5" name="Rectángulo 44">
            <a:extLst>
              <a:ext uri="{FF2B5EF4-FFF2-40B4-BE49-F238E27FC236}">
                <a16:creationId xmlns:a16="http://schemas.microsoft.com/office/drawing/2014/main" id="{C74EB674-E0D0-40EB-844A-20366794E5D9}"/>
              </a:ext>
            </a:extLst>
          </p:cNvPr>
          <p:cNvSpPr/>
          <p:nvPr/>
        </p:nvSpPr>
        <p:spPr>
          <a:xfrm>
            <a:off x="3840534" y="1461464"/>
            <a:ext cx="3223994" cy="214685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NOTIFICATION SERVICES</a:t>
            </a:r>
          </a:p>
        </p:txBody>
      </p:sp>
      <p:sp>
        <p:nvSpPr>
          <p:cNvPr id="2" name="Title 1">
            <a:extLst>
              <a:ext uri="{FF2B5EF4-FFF2-40B4-BE49-F238E27FC236}">
                <a16:creationId xmlns:a16="http://schemas.microsoft.com/office/drawing/2014/main" id="{3D559765-C430-43C9-BF9A-3119CB1B0433}"/>
              </a:ext>
            </a:extLst>
          </p:cNvPr>
          <p:cNvSpPr>
            <a:spLocks noGrp="1"/>
          </p:cNvSpPr>
          <p:nvPr>
            <p:ph type="title"/>
          </p:nvPr>
        </p:nvSpPr>
        <p:spPr/>
        <p:txBody>
          <a:bodyPr/>
          <a:lstStyle/>
          <a:p>
            <a:r>
              <a:rPr lang="es-MX" dirty="0"/>
              <a:t>THE BASICS FOR THESE TWO SERVICES ARE…</a:t>
            </a:r>
          </a:p>
        </p:txBody>
      </p:sp>
      <p:sp>
        <p:nvSpPr>
          <p:cNvPr id="4" name="Content Placeholder 3">
            <a:extLst>
              <a:ext uri="{FF2B5EF4-FFF2-40B4-BE49-F238E27FC236}">
                <a16:creationId xmlns:a16="http://schemas.microsoft.com/office/drawing/2014/main" id="{0BBF23A0-B97E-4B35-AD1D-5BB7BF71FCAB}"/>
              </a:ext>
            </a:extLst>
          </p:cNvPr>
          <p:cNvSpPr>
            <a:spLocks noGrp="1"/>
          </p:cNvSpPr>
          <p:nvPr>
            <p:ph idx="1"/>
          </p:nvPr>
        </p:nvSpPr>
        <p:spPr/>
        <p:txBody>
          <a:bodyPr/>
          <a:lstStyle/>
          <a:p>
            <a:endParaRPr lang="en-NL"/>
          </a:p>
        </p:txBody>
      </p:sp>
      <p:sp>
        <p:nvSpPr>
          <p:cNvPr id="5" name="Footer Placeholder 4">
            <a:extLst>
              <a:ext uri="{FF2B5EF4-FFF2-40B4-BE49-F238E27FC236}">
                <a16:creationId xmlns:a16="http://schemas.microsoft.com/office/drawing/2014/main" id="{DC86B0DA-0885-4248-B044-603034D39CDE}"/>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10934430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Produce </a:t>
            </a:r>
            <a:r>
              <a:rPr lang="nl-NL" dirty="0" err="1"/>
              <a:t>CloudEvent</a:t>
            </a:r>
            <a:r>
              <a:rPr lang="nl-NL" dirty="0"/>
              <a:t> &amp;</a:t>
            </a:r>
            <a:br>
              <a:rPr lang="nl-NL" dirty="0"/>
            </a:br>
            <a:r>
              <a:rPr lang="nl-NL" dirty="0" err="1"/>
              <a:t>Publish</a:t>
            </a:r>
            <a:r>
              <a:rPr lang="nl-NL" dirty="0"/>
              <a:t> Notification</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73" name="Speech Bubble: Rectangle with Corners Rounded 72">
            <a:extLst>
              <a:ext uri="{FF2B5EF4-FFF2-40B4-BE49-F238E27FC236}">
                <a16:creationId xmlns:a16="http://schemas.microsoft.com/office/drawing/2014/main" id="{344B1678-18DE-4D2C-9A67-76D2B7E210F3}"/>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77" name="Speech Bubble: Rectangle with Corners Rounded 76">
            <a:extLst>
              <a:ext uri="{FF2B5EF4-FFF2-40B4-BE49-F238E27FC236}">
                <a16:creationId xmlns:a16="http://schemas.microsoft.com/office/drawing/2014/main" id="{A8F40340-8C9D-466F-910D-39ABFC303150}"/>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sp>
        <p:nvSpPr>
          <p:cNvPr id="79" name="Speech Bubble: Rectangle with Corners Rounded 78">
            <a:extLst>
              <a:ext uri="{FF2B5EF4-FFF2-40B4-BE49-F238E27FC236}">
                <a16:creationId xmlns:a16="http://schemas.microsoft.com/office/drawing/2014/main" id="{DF0B9C0D-BAFD-49E6-A635-39089F21D57B}"/>
              </a:ext>
            </a:extLst>
          </p:cNvPr>
          <p:cNvSpPr/>
          <p:nvPr/>
        </p:nvSpPr>
        <p:spPr>
          <a:xfrm>
            <a:off x="6066306" y="132539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2" name="Footer Placeholder 1">
            <a:extLst>
              <a:ext uri="{FF2B5EF4-FFF2-40B4-BE49-F238E27FC236}">
                <a16:creationId xmlns:a16="http://schemas.microsoft.com/office/drawing/2014/main" id="{A2F22D87-62C0-4878-A654-A6DDC3E5EEFE}"/>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2462687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F6CD4-4351-4DC8-B49F-E6AF1620C76D}"/>
              </a:ext>
            </a:extLst>
          </p:cNvPr>
          <p:cNvSpPr>
            <a:spLocks noGrp="1"/>
          </p:cNvSpPr>
          <p:nvPr>
            <p:ph type="title"/>
          </p:nvPr>
        </p:nvSpPr>
        <p:spPr/>
        <p:txBody>
          <a:bodyPr/>
          <a:lstStyle/>
          <a:p>
            <a:r>
              <a:rPr lang="nl-NL" dirty="0" err="1"/>
              <a:t>What</a:t>
            </a:r>
            <a:r>
              <a:rPr lang="nl-NL" dirty="0"/>
              <a:t> is Cloud Native?</a:t>
            </a:r>
            <a:endParaRPr lang="en-NL" dirty="0"/>
          </a:p>
        </p:txBody>
      </p:sp>
      <p:sp>
        <p:nvSpPr>
          <p:cNvPr id="3" name="Content Placeholder 2">
            <a:extLst>
              <a:ext uri="{FF2B5EF4-FFF2-40B4-BE49-F238E27FC236}">
                <a16:creationId xmlns:a16="http://schemas.microsoft.com/office/drawing/2014/main" id="{C49BBDA8-9361-419B-BA97-8292B0D8D7A1}"/>
              </a:ext>
            </a:extLst>
          </p:cNvPr>
          <p:cNvSpPr>
            <a:spLocks noGrp="1"/>
          </p:cNvSpPr>
          <p:nvPr>
            <p:ph idx="1"/>
          </p:nvPr>
        </p:nvSpPr>
        <p:spPr/>
        <p:txBody>
          <a:bodyPr/>
          <a:lstStyle/>
          <a:p>
            <a:r>
              <a:rPr lang="nl-NL" dirty="0"/>
              <a:t>Born in Cloud</a:t>
            </a:r>
          </a:p>
          <a:p>
            <a:r>
              <a:rPr lang="nl-NL" dirty="0"/>
              <a:t>No explicit </a:t>
            </a:r>
            <a:r>
              <a:rPr lang="nl-NL" dirty="0" err="1"/>
              <a:t>Infrastructure</a:t>
            </a:r>
            <a:r>
              <a:rPr lang="nl-NL" dirty="0"/>
              <a:t> (</a:t>
            </a:r>
            <a:r>
              <a:rPr lang="nl-NL" dirty="0" err="1"/>
              <a:t>serverless</a:t>
            </a:r>
            <a:r>
              <a:rPr lang="nl-NL" dirty="0"/>
              <a:t>) &amp; </a:t>
            </a:r>
            <a:r>
              <a:rPr lang="nl-NL" dirty="0" err="1"/>
              <a:t>Fully</a:t>
            </a:r>
            <a:r>
              <a:rPr lang="nl-NL" dirty="0"/>
              <a:t> </a:t>
            </a:r>
            <a:r>
              <a:rPr lang="nl-NL" dirty="0" err="1"/>
              <a:t>Managed</a:t>
            </a:r>
            <a:r>
              <a:rPr lang="nl-NL" dirty="0"/>
              <a:t> Platform </a:t>
            </a:r>
            <a:r>
              <a:rPr lang="nl-NL" dirty="0" err="1"/>
              <a:t>components</a:t>
            </a:r>
            <a:endParaRPr lang="nl-NL" dirty="0"/>
          </a:p>
          <a:p>
            <a:r>
              <a:rPr lang="nl-NL" dirty="0"/>
              <a:t>Quick Ramp Up</a:t>
            </a:r>
          </a:p>
          <a:p>
            <a:r>
              <a:rPr lang="nl-NL" dirty="0" err="1"/>
              <a:t>Scalable</a:t>
            </a:r>
            <a:r>
              <a:rPr lang="nl-NL" dirty="0"/>
              <a:t>/</a:t>
            </a:r>
            <a:r>
              <a:rPr lang="nl-NL" dirty="0" err="1"/>
              <a:t>Elastic</a:t>
            </a:r>
            <a:endParaRPr lang="nl-NL" dirty="0"/>
          </a:p>
          <a:p>
            <a:r>
              <a:rPr lang="nl-NL" dirty="0" err="1"/>
              <a:t>Pay</a:t>
            </a:r>
            <a:r>
              <a:rPr lang="nl-NL" dirty="0"/>
              <a:t> per </a:t>
            </a:r>
            <a:r>
              <a:rPr lang="nl-NL" dirty="0" err="1"/>
              <a:t>Use</a:t>
            </a:r>
            <a:endParaRPr lang="nl-NL" dirty="0"/>
          </a:p>
          <a:p>
            <a:r>
              <a:rPr lang="nl-NL" dirty="0"/>
              <a:t>Automation</a:t>
            </a:r>
          </a:p>
          <a:p>
            <a:pPr lvl="1"/>
            <a:r>
              <a:rPr lang="nl-NL" dirty="0" err="1"/>
              <a:t>Infrastructure</a:t>
            </a:r>
            <a:r>
              <a:rPr lang="nl-NL" dirty="0"/>
              <a:t>/Platform as Code (</a:t>
            </a:r>
            <a:r>
              <a:rPr lang="nl-NL" dirty="0" err="1"/>
              <a:t>automation</a:t>
            </a:r>
            <a:r>
              <a:rPr lang="nl-NL" dirty="0"/>
              <a:t>)</a:t>
            </a:r>
          </a:p>
          <a:p>
            <a:pPr lvl="1"/>
            <a:r>
              <a:rPr lang="nl-NL" dirty="0" err="1"/>
              <a:t>Automated</a:t>
            </a:r>
            <a:r>
              <a:rPr lang="nl-NL" dirty="0"/>
              <a:t> CI/CD [</a:t>
            </a:r>
            <a:r>
              <a:rPr lang="nl-NL" dirty="0" err="1"/>
              <a:t>pipelines</a:t>
            </a:r>
            <a:r>
              <a:rPr lang="nl-NL" dirty="0"/>
              <a:t>]</a:t>
            </a:r>
          </a:p>
          <a:p>
            <a:endParaRPr lang="en-NL" dirty="0"/>
          </a:p>
        </p:txBody>
      </p:sp>
      <p:sp>
        <p:nvSpPr>
          <p:cNvPr id="4" name="Footer Placeholder 3">
            <a:extLst>
              <a:ext uri="{FF2B5EF4-FFF2-40B4-BE49-F238E27FC236}">
                <a16:creationId xmlns:a16="http://schemas.microsoft.com/office/drawing/2014/main" id="{0BF67649-2381-495E-963C-90FE32D7B0E0}"/>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3107350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Trigger </a:t>
            </a:r>
            <a:r>
              <a:rPr lang="nl-NL" dirty="0" err="1"/>
              <a:t>Function</a:t>
            </a:r>
            <a:r>
              <a:rPr lang="nl-NL" dirty="0"/>
              <a:t> &amp; </a:t>
            </a:r>
            <a:br>
              <a:rPr lang="nl-NL" dirty="0"/>
            </a:br>
            <a:r>
              <a:rPr lang="nl-NL" dirty="0"/>
              <a:t>Store </a:t>
            </a:r>
            <a:r>
              <a:rPr lang="nl-NL" dirty="0" err="1"/>
              <a:t>NoSQL</a:t>
            </a:r>
            <a:r>
              <a:rPr lang="nl-NL" dirty="0"/>
              <a:t> Records</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73" name="Speech Bubble: Rectangle with Corners Rounded 72">
            <a:extLst>
              <a:ext uri="{FF2B5EF4-FFF2-40B4-BE49-F238E27FC236}">
                <a16:creationId xmlns:a16="http://schemas.microsoft.com/office/drawing/2014/main" id="{B3265292-CDD3-476A-8D9C-993A0AEE360D}"/>
              </a:ext>
            </a:extLst>
          </p:cNvPr>
          <p:cNvSpPr/>
          <p:nvPr/>
        </p:nvSpPr>
        <p:spPr>
          <a:xfrm>
            <a:off x="7637658" y="200343"/>
            <a:ext cx="754474" cy="574776"/>
          </a:xfrm>
          <a:prstGeom prst="wedgeRoundRectCallout">
            <a:avLst>
              <a:gd name="adj1" fmla="val -19241"/>
              <a:gd name="adj2" fmla="val 10820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77" name="Speech Bubble: Rectangle with Corners Rounded 76">
            <a:extLst>
              <a:ext uri="{FF2B5EF4-FFF2-40B4-BE49-F238E27FC236}">
                <a16:creationId xmlns:a16="http://schemas.microsoft.com/office/drawing/2014/main" id="{0469FE0E-D642-4EAE-9B4C-24B39126653B}"/>
              </a:ext>
            </a:extLst>
          </p:cNvPr>
          <p:cNvSpPr/>
          <p:nvPr/>
        </p:nvSpPr>
        <p:spPr>
          <a:xfrm>
            <a:off x="5716774" y="550216"/>
            <a:ext cx="884736" cy="574776"/>
          </a:xfrm>
          <a:prstGeom prst="wedgeRoundRectCallout">
            <a:avLst>
              <a:gd name="adj1" fmla="val 100596"/>
              <a:gd name="adj2" fmla="val 16005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2" name="Footer Placeholder 1">
            <a:extLst>
              <a:ext uri="{FF2B5EF4-FFF2-40B4-BE49-F238E27FC236}">
                <a16:creationId xmlns:a16="http://schemas.microsoft.com/office/drawing/2014/main" id="{4B4333F5-A8AF-4B70-9802-A18C3686B228}"/>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4208901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01F7F93C-801D-468B-A83A-510FBD999A81}"/>
              </a:ext>
            </a:extLst>
          </p:cNvPr>
          <p:cNvSpPr/>
          <p:nvPr/>
        </p:nvSpPr>
        <p:spPr>
          <a:xfrm>
            <a:off x="6657840" y="94280"/>
            <a:ext cx="2474720" cy="1107440"/>
          </a:xfrm>
          <a:prstGeom prst="cloud">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89CA811-2D95-4A73-BFF9-B0B13497C36E}"/>
              </a:ext>
            </a:extLst>
          </p:cNvPr>
          <p:cNvSpPr>
            <a:spLocks noGrp="1"/>
          </p:cNvSpPr>
          <p:nvPr>
            <p:ph type="title"/>
          </p:nvPr>
        </p:nvSpPr>
        <p:spPr/>
        <p:txBody>
          <a:bodyPr/>
          <a:lstStyle/>
          <a:p>
            <a:r>
              <a:rPr lang="nl-NL" dirty="0" err="1"/>
              <a:t>Introducing</a:t>
            </a:r>
            <a:r>
              <a:rPr lang="nl-NL" dirty="0"/>
              <a:t> </a:t>
            </a:r>
            <a:r>
              <a:rPr lang="nl-NL" dirty="0" err="1"/>
              <a:t>NoSQL</a:t>
            </a:r>
            <a:r>
              <a:rPr lang="nl-NL" dirty="0"/>
              <a:t> Database Cloud Service</a:t>
            </a:r>
            <a:endParaRPr lang="en-NL" dirty="0"/>
          </a:p>
        </p:txBody>
      </p:sp>
      <p:sp>
        <p:nvSpPr>
          <p:cNvPr id="3" name="Content Placeholder 2">
            <a:extLst>
              <a:ext uri="{FF2B5EF4-FFF2-40B4-BE49-F238E27FC236}">
                <a16:creationId xmlns:a16="http://schemas.microsoft.com/office/drawing/2014/main" id="{2D91BA16-6CC0-483A-95DD-2121EE04F869}"/>
              </a:ext>
            </a:extLst>
          </p:cNvPr>
          <p:cNvSpPr>
            <a:spLocks noGrp="1"/>
          </p:cNvSpPr>
          <p:nvPr>
            <p:ph idx="1"/>
          </p:nvPr>
        </p:nvSpPr>
        <p:spPr/>
        <p:txBody>
          <a:bodyPr/>
          <a:lstStyle/>
          <a:p>
            <a:r>
              <a:rPr lang="nl-NL" dirty="0" err="1"/>
              <a:t>Launched</a:t>
            </a:r>
            <a:r>
              <a:rPr lang="nl-NL" dirty="0"/>
              <a:t> in </a:t>
            </a:r>
            <a:r>
              <a:rPr lang="nl-NL" dirty="0" err="1"/>
              <a:t>February</a:t>
            </a:r>
            <a:r>
              <a:rPr lang="nl-NL" dirty="0"/>
              <a:t> 2020 – a </a:t>
            </a:r>
            <a:r>
              <a:rPr lang="nl-NL" dirty="0" err="1"/>
              <a:t>fully</a:t>
            </a:r>
            <a:r>
              <a:rPr lang="nl-NL" dirty="0"/>
              <a:t> </a:t>
            </a:r>
            <a:r>
              <a:rPr lang="nl-NL" dirty="0" err="1"/>
              <a:t>managed</a:t>
            </a:r>
            <a:r>
              <a:rPr lang="nl-NL" dirty="0"/>
              <a:t> </a:t>
            </a:r>
            <a:r>
              <a:rPr lang="nl-NL" dirty="0" err="1"/>
              <a:t>cloud</a:t>
            </a:r>
            <a:r>
              <a:rPr lang="nl-NL" dirty="0"/>
              <a:t> service</a:t>
            </a:r>
          </a:p>
          <a:p>
            <a:r>
              <a:rPr lang="nl-NL" dirty="0" err="1"/>
              <a:t>Based</a:t>
            </a:r>
            <a:r>
              <a:rPr lang="nl-NL" dirty="0"/>
              <a:t> on Oracle </a:t>
            </a:r>
            <a:r>
              <a:rPr lang="nl-NL" dirty="0" err="1"/>
              <a:t>NoSQL</a:t>
            </a:r>
            <a:r>
              <a:rPr lang="nl-NL" dirty="0"/>
              <a:t> Database</a:t>
            </a:r>
          </a:p>
          <a:p>
            <a:pPr lvl="1"/>
            <a:r>
              <a:rPr lang="nl-NL" dirty="0" err="1"/>
              <a:t>Which</a:t>
            </a:r>
            <a:r>
              <a:rPr lang="nl-NL" dirty="0"/>
              <a:t> </a:t>
            </a:r>
            <a:r>
              <a:rPr lang="nl-NL" dirty="0" err="1"/>
              <a:t>itself</a:t>
            </a:r>
            <a:r>
              <a:rPr lang="nl-NL" dirty="0"/>
              <a:t> is </a:t>
            </a:r>
            <a:r>
              <a:rPr lang="nl-NL" dirty="0" err="1"/>
              <a:t>based</a:t>
            </a:r>
            <a:r>
              <a:rPr lang="nl-NL" dirty="0"/>
              <a:t> on Berkeley DB as storage engine</a:t>
            </a:r>
          </a:p>
          <a:p>
            <a:r>
              <a:rPr lang="nl-NL" dirty="0" err="1"/>
              <a:t>Schemaless</a:t>
            </a:r>
            <a:r>
              <a:rPr lang="nl-NL" dirty="0"/>
              <a:t> JSON </a:t>
            </a:r>
            <a:r>
              <a:rPr lang="nl-NL" i="1" dirty="0" err="1"/>
              <a:t>and</a:t>
            </a:r>
            <a:r>
              <a:rPr lang="nl-NL" dirty="0"/>
              <a:t> SQL </a:t>
            </a:r>
            <a:r>
              <a:rPr lang="nl-NL" dirty="0" err="1"/>
              <a:t>enabled</a:t>
            </a:r>
            <a:r>
              <a:rPr lang="nl-NL" dirty="0"/>
              <a:t> on </a:t>
            </a:r>
            <a:r>
              <a:rPr lang="nl-NL" dirty="0" err="1"/>
              <a:t>relational</a:t>
            </a:r>
            <a:r>
              <a:rPr lang="nl-NL" dirty="0"/>
              <a:t> data</a:t>
            </a:r>
          </a:p>
          <a:p>
            <a:pPr lvl="1"/>
            <a:r>
              <a:rPr lang="en-US" dirty="0"/>
              <a:t>ACID, consistent, relational, structured, joins</a:t>
            </a:r>
          </a:p>
          <a:p>
            <a:r>
              <a:rPr lang="en-US" dirty="0"/>
              <a:t>Partial JSON Updates</a:t>
            </a:r>
          </a:p>
          <a:p>
            <a:pPr lvl="1"/>
            <a:r>
              <a:rPr lang="en-US" dirty="0"/>
              <a:t>Server-side updates to JSON documents</a:t>
            </a:r>
          </a:p>
          <a:p>
            <a:r>
              <a:rPr lang="en-US" dirty="0"/>
              <a:t>Time-To-Live – auto-expire on records</a:t>
            </a:r>
          </a:p>
          <a:p>
            <a:r>
              <a:rPr lang="en-US" dirty="0"/>
              <a:t>Built-in Data Redundancy</a:t>
            </a:r>
          </a:p>
          <a:p>
            <a:r>
              <a:rPr lang="en-US" dirty="0"/>
              <a:t>Multi-region architecture </a:t>
            </a:r>
          </a:p>
          <a:p>
            <a:pPr lvl="1"/>
            <a:r>
              <a:rPr lang="en-US" dirty="0"/>
              <a:t>read-anywhere/write-anywhere in “WAN” cluster</a:t>
            </a:r>
          </a:p>
          <a:p>
            <a:endParaRPr lang="nl-NL" dirty="0"/>
          </a:p>
          <a:p>
            <a:r>
              <a:rPr lang="nl-NL" dirty="0"/>
              <a:t>REST </a:t>
            </a:r>
            <a:r>
              <a:rPr lang="nl-NL" dirty="0" err="1"/>
              <a:t>APIs</a:t>
            </a:r>
            <a:r>
              <a:rPr lang="nl-NL" dirty="0"/>
              <a:t>, OCI CLI </a:t>
            </a:r>
            <a:r>
              <a:rPr lang="nl-NL" dirty="0" err="1"/>
              <a:t>and</a:t>
            </a:r>
            <a:r>
              <a:rPr lang="nl-NL" dirty="0"/>
              <a:t> </a:t>
            </a:r>
            <a:r>
              <a:rPr lang="nl-NL" dirty="0" err="1"/>
              <a:t>SDKs</a:t>
            </a:r>
            <a:r>
              <a:rPr lang="nl-NL" dirty="0"/>
              <a:t> in Java, Python, Node </a:t>
            </a:r>
            <a:r>
              <a:rPr lang="nl-NL" dirty="0" err="1"/>
              <a:t>and</a:t>
            </a:r>
            <a:r>
              <a:rPr lang="nl-NL" dirty="0"/>
              <a:t> Go</a:t>
            </a:r>
          </a:p>
          <a:p>
            <a:r>
              <a:rPr lang="nl-NL" dirty="0" err="1"/>
              <a:t>NoSQL</a:t>
            </a:r>
            <a:r>
              <a:rPr lang="nl-NL" dirty="0"/>
              <a:t> Database Cloud Simulator for </a:t>
            </a:r>
            <a:r>
              <a:rPr lang="nl-NL" dirty="0" err="1"/>
              <a:t>local</a:t>
            </a:r>
            <a:r>
              <a:rPr lang="nl-NL" dirty="0"/>
              <a:t> development </a:t>
            </a:r>
            <a:r>
              <a:rPr lang="nl-NL" dirty="0" err="1"/>
              <a:t>and</a:t>
            </a:r>
            <a:r>
              <a:rPr lang="nl-NL" dirty="0"/>
              <a:t> </a:t>
            </a:r>
            <a:r>
              <a:rPr lang="nl-NL"/>
              <a:t>testing</a:t>
            </a:r>
            <a:endParaRPr lang="en-NL" dirty="0"/>
          </a:p>
        </p:txBody>
      </p:sp>
      <p:sp>
        <p:nvSpPr>
          <p:cNvPr id="4" name="Footer Placeholder 3">
            <a:extLst>
              <a:ext uri="{FF2B5EF4-FFF2-40B4-BE49-F238E27FC236}">
                <a16:creationId xmlns:a16="http://schemas.microsoft.com/office/drawing/2014/main" id="{F4FBA301-817C-4EAF-AB3E-69D240236E7A}"/>
              </a:ext>
            </a:extLst>
          </p:cNvPr>
          <p:cNvSpPr>
            <a:spLocks noGrp="1"/>
          </p:cNvSpPr>
          <p:nvPr>
            <p:ph type="ftr" sz="quarter" idx="11"/>
          </p:nvPr>
        </p:nvSpPr>
        <p:spPr/>
        <p:txBody>
          <a:bodyPr/>
          <a:lstStyle/>
          <a:p>
            <a:r>
              <a:rPr lang="en-US"/>
              <a:t>AIOUG Webinars June 2020 | Oracle Cloud Native Application Development</a:t>
            </a:r>
            <a:endParaRPr lang="nl-NL"/>
          </a:p>
        </p:txBody>
      </p:sp>
      <p:pic>
        <p:nvPicPr>
          <p:cNvPr id="4098" name="Picture 2">
            <a:extLst>
              <a:ext uri="{FF2B5EF4-FFF2-40B4-BE49-F238E27FC236}">
                <a16:creationId xmlns:a16="http://schemas.microsoft.com/office/drawing/2014/main" id="{B13738E4-CD44-4FFA-A9BC-FE99794C8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299" y="2142210"/>
            <a:ext cx="17907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A895C69-CF4C-423E-A89D-0165BEF2F0A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63410" y="288000"/>
            <a:ext cx="1885950" cy="60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4481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Trigger </a:t>
            </a:r>
            <a:r>
              <a:rPr lang="nl-NL" dirty="0" err="1"/>
              <a:t>Function</a:t>
            </a:r>
            <a:r>
              <a:rPr lang="nl-NL" dirty="0"/>
              <a:t> &amp; </a:t>
            </a:r>
            <a:br>
              <a:rPr lang="nl-NL" dirty="0"/>
            </a:br>
            <a:r>
              <a:rPr lang="nl-NL" dirty="0"/>
              <a:t>Store </a:t>
            </a:r>
            <a:r>
              <a:rPr lang="nl-NL" dirty="0" err="1"/>
              <a:t>NoSQL</a:t>
            </a:r>
            <a:r>
              <a:rPr lang="nl-NL" dirty="0"/>
              <a:t> Records</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73" name="Speech Bubble: Rectangle with Corners Rounded 72">
            <a:extLst>
              <a:ext uri="{FF2B5EF4-FFF2-40B4-BE49-F238E27FC236}">
                <a16:creationId xmlns:a16="http://schemas.microsoft.com/office/drawing/2014/main" id="{B3265292-CDD3-476A-8D9C-993A0AEE360D}"/>
              </a:ext>
            </a:extLst>
          </p:cNvPr>
          <p:cNvSpPr/>
          <p:nvPr/>
        </p:nvSpPr>
        <p:spPr>
          <a:xfrm>
            <a:off x="7637658" y="200343"/>
            <a:ext cx="754474" cy="574776"/>
          </a:xfrm>
          <a:prstGeom prst="wedgeRoundRectCallout">
            <a:avLst>
              <a:gd name="adj1" fmla="val -19241"/>
              <a:gd name="adj2" fmla="val 10820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77" name="Speech Bubble: Rectangle with Corners Rounded 76">
            <a:extLst>
              <a:ext uri="{FF2B5EF4-FFF2-40B4-BE49-F238E27FC236}">
                <a16:creationId xmlns:a16="http://schemas.microsoft.com/office/drawing/2014/main" id="{0469FE0E-D642-4EAE-9B4C-24B39126653B}"/>
              </a:ext>
            </a:extLst>
          </p:cNvPr>
          <p:cNvSpPr/>
          <p:nvPr/>
        </p:nvSpPr>
        <p:spPr>
          <a:xfrm>
            <a:off x="5716774" y="550216"/>
            <a:ext cx="884736" cy="574776"/>
          </a:xfrm>
          <a:prstGeom prst="wedgeRoundRectCallout">
            <a:avLst>
              <a:gd name="adj1" fmla="val 100596"/>
              <a:gd name="adj2" fmla="val 16005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2" name="Footer Placeholder 1">
            <a:extLst>
              <a:ext uri="{FF2B5EF4-FFF2-40B4-BE49-F238E27FC236}">
                <a16:creationId xmlns:a16="http://schemas.microsoft.com/office/drawing/2014/main" id="{8B83A998-39C8-42BD-9812-7909EC896193}"/>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107018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Stream records</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17088"/>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0436" y="1661357"/>
            <a:ext cx="393631"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73" name="Speech Bubble: Rectangle with Corners Rounded 72">
            <a:extLst>
              <a:ext uri="{FF2B5EF4-FFF2-40B4-BE49-F238E27FC236}">
                <a16:creationId xmlns:a16="http://schemas.microsoft.com/office/drawing/2014/main" id="{7E8E32E0-C796-426A-9AD2-13B7E1FC3827}"/>
              </a:ext>
            </a:extLst>
          </p:cNvPr>
          <p:cNvSpPr/>
          <p:nvPr/>
        </p:nvSpPr>
        <p:spPr>
          <a:xfrm>
            <a:off x="7830906" y="2494663"/>
            <a:ext cx="754474" cy="574776"/>
          </a:xfrm>
          <a:prstGeom prst="wedgeRoundRectCallout">
            <a:avLst>
              <a:gd name="adj1" fmla="val -57844"/>
              <a:gd name="adj2" fmla="val -169904"/>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2" name="Footer Placeholder 1">
            <a:extLst>
              <a:ext uri="{FF2B5EF4-FFF2-40B4-BE49-F238E27FC236}">
                <a16:creationId xmlns:a16="http://schemas.microsoft.com/office/drawing/2014/main" id="{8A89DBDE-2BD4-4A71-8267-4B764AF8D9DE}"/>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2356902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7B299-4C8E-4945-AE42-1FAF15A008B8}"/>
              </a:ext>
            </a:extLst>
          </p:cNvPr>
          <p:cNvSpPr>
            <a:spLocks noGrp="1"/>
          </p:cNvSpPr>
          <p:nvPr>
            <p:ph type="title"/>
          </p:nvPr>
        </p:nvSpPr>
        <p:spPr/>
        <p:txBody>
          <a:bodyPr>
            <a:normAutofit/>
          </a:bodyPr>
          <a:lstStyle/>
          <a:p>
            <a:r>
              <a:rPr lang="nl-NL" sz="2100" dirty="0"/>
              <a:t>OCI Streaming Service </a:t>
            </a:r>
            <a:endParaRPr lang="en-NL" sz="2100" dirty="0"/>
          </a:p>
        </p:txBody>
      </p:sp>
      <p:sp>
        <p:nvSpPr>
          <p:cNvPr id="3" name="Content Placeholder 2">
            <a:extLst>
              <a:ext uri="{FF2B5EF4-FFF2-40B4-BE49-F238E27FC236}">
                <a16:creationId xmlns:a16="http://schemas.microsoft.com/office/drawing/2014/main" id="{40689718-B246-41DC-A3FD-2B2AA3F4039F}"/>
              </a:ext>
            </a:extLst>
          </p:cNvPr>
          <p:cNvSpPr>
            <a:spLocks noGrp="1"/>
          </p:cNvSpPr>
          <p:nvPr>
            <p:ph idx="1"/>
          </p:nvPr>
        </p:nvSpPr>
        <p:spPr/>
        <p:txBody>
          <a:bodyPr>
            <a:normAutofit/>
          </a:bodyPr>
          <a:lstStyle/>
          <a:p>
            <a:r>
              <a:rPr lang="nl-NL" dirty="0" err="1"/>
              <a:t>Kafka</a:t>
            </a:r>
            <a:r>
              <a:rPr lang="nl-NL" dirty="0"/>
              <a:t> Like – Event Queue</a:t>
            </a:r>
          </a:p>
          <a:p>
            <a:pPr lvl="1"/>
            <a:r>
              <a:rPr lang="nl-NL" sz="1350" dirty="0"/>
              <a:t>Support for </a:t>
            </a:r>
            <a:r>
              <a:rPr lang="nl-NL" sz="1350" dirty="0" err="1"/>
              <a:t>partitions</a:t>
            </a:r>
            <a:r>
              <a:rPr lang="nl-NL" sz="1350" dirty="0"/>
              <a:t> </a:t>
            </a:r>
            <a:r>
              <a:rPr lang="nl-NL" sz="1350" dirty="0" err="1"/>
              <a:t>and</a:t>
            </a:r>
            <a:r>
              <a:rPr lang="nl-NL" sz="1350" dirty="0"/>
              <a:t> </a:t>
            </a:r>
            <a:r>
              <a:rPr lang="nl-NL" sz="1350" dirty="0" err="1"/>
              <a:t>consumer</a:t>
            </a:r>
            <a:r>
              <a:rPr lang="nl-NL" sz="1350" dirty="0"/>
              <a:t> </a:t>
            </a:r>
            <a:r>
              <a:rPr lang="nl-NL" sz="1350" dirty="0" err="1"/>
              <a:t>groups</a:t>
            </a:r>
            <a:endParaRPr lang="nl-NL" sz="1350" dirty="0"/>
          </a:p>
          <a:p>
            <a:r>
              <a:rPr lang="nl-NL" dirty="0"/>
              <a:t>Events are </a:t>
            </a:r>
            <a:r>
              <a:rPr lang="nl-NL" dirty="0" err="1"/>
              <a:t>Published</a:t>
            </a:r>
            <a:r>
              <a:rPr lang="nl-NL" dirty="0"/>
              <a:t> </a:t>
            </a:r>
            <a:r>
              <a:rPr lang="nl-NL" dirty="0" err="1"/>
              <a:t>and</a:t>
            </a:r>
            <a:r>
              <a:rPr lang="nl-NL" dirty="0"/>
              <a:t> </a:t>
            </a:r>
            <a:r>
              <a:rPr lang="nl-NL" dirty="0" err="1"/>
              <a:t>Consumed</a:t>
            </a:r>
            <a:r>
              <a:rPr lang="nl-NL" dirty="0"/>
              <a:t> </a:t>
            </a:r>
            <a:r>
              <a:rPr lang="nl-NL" dirty="0" err="1"/>
              <a:t>through</a:t>
            </a:r>
            <a:r>
              <a:rPr lang="nl-NL" dirty="0"/>
              <a:t> </a:t>
            </a:r>
            <a:br>
              <a:rPr lang="nl-NL" dirty="0"/>
            </a:br>
            <a:r>
              <a:rPr lang="nl-NL" dirty="0"/>
              <a:t>REST API calls</a:t>
            </a:r>
          </a:p>
          <a:p>
            <a:pPr lvl="1"/>
            <a:r>
              <a:rPr lang="nl-NL" sz="1350" dirty="0"/>
              <a:t>Java SDK </a:t>
            </a:r>
            <a:r>
              <a:rPr lang="nl-NL" sz="1350" dirty="0" err="1"/>
              <a:t>available</a:t>
            </a:r>
            <a:endParaRPr lang="nl-NL" sz="1350" dirty="0"/>
          </a:p>
          <a:p>
            <a:r>
              <a:rPr lang="nl-NL" dirty="0"/>
              <a:t>No Push </a:t>
            </a:r>
            <a:r>
              <a:rPr lang="nl-NL" dirty="0" err="1"/>
              <a:t>to</a:t>
            </a:r>
            <a:r>
              <a:rPr lang="nl-NL" dirty="0"/>
              <a:t> Consumer!</a:t>
            </a:r>
          </a:p>
        </p:txBody>
      </p:sp>
      <p:sp>
        <p:nvSpPr>
          <p:cNvPr id="5" name="Cloud 4">
            <a:extLst>
              <a:ext uri="{FF2B5EF4-FFF2-40B4-BE49-F238E27FC236}">
                <a16:creationId xmlns:a16="http://schemas.microsoft.com/office/drawing/2014/main" id="{3E08C765-395A-442E-9E82-8908A27FB23E}"/>
              </a:ext>
            </a:extLst>
          </p:cNvPr>
          <p:cNvSpPr/>
          <p:nvPr/>
        </p:nvSpPr>
        <p:spPr>
          <a:xfrm>
            <a:off x="6660760" y="3403211"/>
            <a:ext cx="1417676" cy="114111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6" name="Rectangle 5">
            <a:extLst>
              <a:ext uri="{FF2B5EF4-FFF2-40B4-BE49-F238E27FC236}">
                <a16:creationId xmlns:a16="http://schemas.microsoft.com/office/drawing/2014/main" id="{40EBAC34-3D95-4AB4-9939-36998CD0FA8C}"/>
              </a:ext>
            </a:extLst>
          </p:cNvPr>
          <p:cNvSpPr/>
          <p:nvPr/>
        </p:nvSpPr>
        <p:spPr>
          <a:xfrm>
            <a:off x="5650826" y="1657070"/>
            <a:ext cx="3240000" cy="1317796"/>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7" name="Rectangle 6">
            <a:extLst>
              <a:ext uri="{FF2B5EF4-FFF2-40B4-BE49-F238E27FC236}">
                <a16:creationId xmlns:a16="http://schemas.microsoft.com/office/drawing/2014/main" id="{F46A7B9E-E56B-4817-8177-0889D267ADAF}"/>
              </a:ext>
            </a:extLst>
          </p:cNvPr>
          <p:cNvSpPr/>
          <p:nvPr/>
        </p:nvSpPr>
        <p:spPr>
          <a:xfrm>
            <a:off x="5650826" y="3564622"/>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8" name="TextBox 7">
            <a:extLst>
              <a:ext uri="{FF2B5EF4-FFF2-40B4-BE49-F238E27FC236}">
                <a16:creationId xmlns:a16="http://schemas.microsoft.com/office/drawing/2014/main" id="{05DAF652-8BCF-4421-83DD-9661500F7C02}"/>
              </a:ext>
            </a:extLst>
          </p:cNvPr>
          <p:cNvSpPr txBox="1"/>
          <p:nvPr/>
        </p:nvSpPr>
        <p:spPr>
          <a:xfrm>
            <a:off x="6432283" y="1325505"/>
            <a:ext cx="2028119" cy="276999"/>
          </a:xfrm>
          <a:prstGeom prst="rect">
            <a:avLst/>
          </a:prstGeom>
          <a:noFill/>
        </p:spPr>
        <p:txBody>
          <a:bodyPr wrap="none" rtlCol="0">
            <a:spAutoFit/>
          </a:bodyPr>
          <a:lstStyle/>
          <a:p>
            <a:r>
              <a:rPr lang="nl-NL" sz="1200" dirty="0"/>
              <a:t>Oracle Cloud </a:t>
            </a:r>
            <a:r>
              <a:rPr lang="nl-NL" sz="1200" dirty="0" err="1"/>
              <a:t>Infrastructure</a:t>
            </a:r>
            <a:endParaRPr lang="en-NL" sz="1200" dirty="0"/>
          </a:p>
        </p:txBody>
      </p:sp>
      <p:sp>
        <p:nvSpPr>
          <p:cNvPr id="9" name="TextBox 8">
            <a:extLst>
              <a:ext uri="{FF2B5EF4-FFF2-40B4-BE49-F238E27FC236}">
                <a16:creationId xmlns:a16="http://schemas.microsoft.com/office/drawing/2014/main" id="{7682C800-7FCE-484B-B8ED-C4ED4E690E4D}"/>
              </a:ext>
            </a:extLst>
          </p:cNvPr>
          <p:cNvSpPr txBox="1"/>
          <p:nvPr/>
        </p:nvSpPr>
        <p:spPr>
          <a:xfrm>
            <a:off x="5705031" y="3868239"/>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10" name="Arrow: Right 9">
            <a:extLst>
              <a:ext uri="{FF2B5EF4-FFF2-40B4-BE49-F238E27FC236}">
                <a16:creationId xmlns:a16="http://schemas.microsoft.com/office/drawing/2014/main" id="{5E8984F2-3611-4693-B329-89A9E937CCFC}"/>
              </a:ext>
            </a:extLst>
          </p:cNvPr>
          <p:cNvSpPr/>
          <p:nvPr/>
        </p:nvSpPr>
        <p:spPr>
          <a:xfrm>
            <a:off x="4099858" y="2130363"/>
            <a:ext cx="1894586" cy="635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1" name="Rectangle 10">
            <a:extLst>
              <a:ext uri="{FF2B5EF4-FFF2-40B4-BE49-F238E27FC236}">
                <a16:creationId xmlns:a16="http://schemas.microsoft.com/office/drawing/2014/main" id="{A7FFAE16-27E9-4926-9F9B-C9B246475407}"/>
              </a:ext>
            </a:extLst>
          </p:cNvPr>
          <p:cNvSpPr/>
          <p:nvPr/>
        </p:nvSpPr>
        <p:spPr>
          <a:xfrm>
            <a:off x="5994444" y="1924353"/>
            <a:ext cx="110407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2" name="TextBox 11">
            <a:extLst>
              <a:ext uri="{FF2B5EF4-FFF2-40B4-BE49-F238E27FC236}">
                <a16:creationId xmlns:a16="http://schemas.microsoft.com/office/drawing/2014/main" id="{7983EE39-9D71-4705-B7BC-E38620971C51}"/>
              </a:ext>
            </a:extLst>
          </p:cNvPr>
          <p:cNvSpPr txBox="1"/>
          <p:nvPr/>
        </p:nvSpPr>
        <p:spPr>
          <a:xfrm>
            <a:off x="5994444" y="2048101"/>
            <a:ext cx="1104080" cy="646331"/>
          </a:xfrm>
          <a:prstGeom prst="rect">
            <a:avLst/>
          </a:prstGeom>
          <a:noFill/>
        </p:spPr>
        <p:txBody>
          <a:bodyPr wrap="square" rtlCol="0">
            <a:spAutoFit/>
          </a:bodyPr>
          <a:lstStyle/>
          <a:p>
            <a:pPr algn="ctr"/>
            <a:r>
              <a:rPr lang="nl-NL" sz="1200" dirty="0">
                <a:solidFill>
                  <a:schemeClr val="bg1"/>
                </a:solidFill>
              </a:rPr>
              <a:t>OCI Streaming</a:t>
            </a:r>
          </a:p>
          <a:p>
            <a:pPr algn="ctr"/>
            <a:r>
              <a:rPr lang="nl-NL" sz="1200" b="1" dirty="0">
                <a:solidFill>
                  <a:schemeClr val="bg1"/>
                </a:solidFill>
              </a:rPr>
              <a:t>Stream</a:t>
            </a:r>
            <a:endParaRPr lang="en-NL" sz="1200" b="1" dirty="0">
              <a:solidFill>
                <a:schemeClr val="bg1"/>
              </a:solidFill>
            </a:endParaRPr>
          </a:p>
        </p:txBody>
      </p:sp>
      <p:sp>
        <p:nvSpPr>
          <p:cNvPr id="13" name="Rectangle 12">
            <a:extLst>
              <a:ext uri="{FF2B5EF4-FFF2-40B4-BE49-F238E27FC236}">
                <a16:creationId xmlns:a16="http://schemas.microsoft.com/office/drawing/2014/main" id="{3243B789-FC5C-463A-AC7E-160B34897E7D}"/>
              </a:ext>
            </a:extLst>
          </p:cNvPr>
          <p:cNvSpPr/>
          <p:nvPr/>
        </p:nvSpPr>
        <p:spPr>
          <a:xfrm>
            <a:off x="3144129" y="1924353"/>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4" name="TextBox 13">
            <a:extLst>
              <a:ext uri="{FF2B5EF4-FFF2-40B4-BE49-F238E27FC236}">
                <a16:creationId xmlns:a16="http://schemas.microsoft.com/office/drawing/2014/main" id="{4249D44D-2C09-4939-BF8A-724536252B43}"/>
              </a:ext>
            </a:extLst>
          </p:cNvPr>
          <p:cNvSpPr txBox="1"/>
          <p:nvPr/>
        </p:nvSpPr>
        <p:spPr>
          <a:xfrm>
            <a:off x="3178363" y="2227970"/>
            <a:ext cx="901523" cy="276999"/>
          </a:xfrm>
          <a:prstGeom prst="rect">
            <a:avLst/>
          </a:prstGeom>
          <a:noFill/>
        </p:spPr>
        <p:txBody>
          <a:bodyPr wrap="square" rtlCol="0">
            <a:spAutoFit/>
          </a:bodyPr>
          <a:lstStyle/>
          <a:p>
            <a:pPr algn="ctr"/>
            <a:r>
              <a:rPr lang="nl-NL" sz="1200" dirty="0">
                <a:solidFill>
                  <a:schemeClr val="bg1"/>
                </a:solidFill>
              </a:rPr>
              <a:t>Publisher</a:t>
            </a:r>
          </a:p>
        </p:txBody>
      </p:sp>
      <p:sp>
        <p:nvSpPr>
          <p:cNvPr id="15" name="Freeform: Shape 14">
            <a:extLst>
              <a:ext uri="{FF2B5EF4-FFF2-40B4-BE49-F238E27FC236}">
                <a16:creationId xmlns:a16="http://schemas.microsoft.com/office/drawing/2014/main" id="{89655945-DDFF-4A14-B334-66F1B9D6F052}"/>
              </a:ext>
            </a:extLst>
          </p:cNvPr>
          <p:cNvSpPr/>
          <p:nvPr/>
        </p:nvSpPr>
        <p:spPr>
          <a:xfrm>
            <a:off x="6000471" y="2825229"/>
            <a:ext cx="265322" cy="834655"/>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6" name="TextBox 15">
            <a:extLst>
              <a:ext uri="{FF2B5EF4-FFF2-40B4-BE49-F238E27FC236}">
                <a16:creationId xmlns:a16="http://schemas.microsoft.com/office/drawing/2014/main" id="{FEECA206-9747-492F-87DC-4DC536E3C677}"/>
              </a:ext>
            </a:extLst>
          </p:cNvPr>
          <p:cNvSpPr txBox="1"/>
          <p:nvPr/>
        </p:nvSpPr>
        <p:spPr>
          <a:xfrm>
            <a:off x="5751962" y="4494178"/>
            <a:ext cx="782587" cy="276999"/>
          </a:xfrm>
          <a:prstGeom prst="rect">
            <a:avLst/>
          </a:prstGeom>
          <a:noFill/>
        </p:spPr>
        <p:txBody>
          <a:bodyPr wrap="none" rtlCol="0">
            <a:spAutoFit/>
          </a:bodyPr>
          <a:lstStyle/>
          <a:p>
            <a:r>
              <a:rPr lang="nl-NL" sz="1200" dirty="0"/>
              <a:t>On </a:t>
            </a:r>
            <a:r>
              <a:rPr lang="nl-NL" sz="1200" dirty="0" err="1"/>
              <a:t>prem</a:t>
            </a:r>
            <a:endParaRPr lang="en-NL" sz="1200" dirty="0"/>
          </a:p>
        </p:txBody>
      </p:sp>
      <p:sp>
        <p:nvSpPr>
          <p:cNvPr id="17" name="Rectangle 16">
            <a:extLst>
              <a:ext uri="{FF2B5EF4-FFF2-40B4-BE49-F238E27FC236}">
                <a16:creationId xmlns:a16="http://schemas.microsoft.com/office/drawing/2014/main" id="{BE578234-B97F-4107-B9BC-DB4C0E73FAEF}"/>
              </a:ext>
            </a:extLst>
          </p:cNvPr>
          <p:cNvSpPr/>
          <p:nvPr/>
        </p:nvSpPr>
        <p:spPr>
          <a:xfrm>
            <a:off x="7814608" y="1913715"/>
            <a:ext cx="955728" cy="6259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8" name="TextBox 17">
            <a:extLst>
              <a:ext uri="{FF2B5EF4-FFF2-40B4-BE49-F238E27FC236}">
                <a16:creationId xmlns:a16="http://schemas.microsoft.com/office/drawing/2014/main" id="{ADECD0AA-7A5B-4DEC-923B-1A7CFD6E20EC}"/>
              </a:ext>
            </a:extLst>
          </p:cNvPr>
          <p:cNvSpPr txBox="1"/>
          <p:nvPr/>
        </p:nvSpPr>
        <p:spPr>
          <a:xfrm>
            <a:off x="7868814" y="2111972"/>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19" name="Freeform: Shape 18">
            <a:extLst>
              <a:ext uri="{FF2B5EF4-FFF2-40B4-BE49-F238E27FC236}">
                <a16:creationId xmlns:a16="http://schemas.microsoft.com/office/drawing/2014/main" id="{CFCC2228-E02E-48D2-AD44-3ED8EC616AF5}"/>
              </a:ext>
            </a:extLst>
          </p:cNvPr>
          <p:cNvSpPr/>
          <p:nvPr/>
        </p:nvSpPr>
        <p:spPr>
          <a:xfrm rot="16657032">
            <a:off x="7383891" y="1819381"/>
            <a:ext cx="271852" cy="814607"/>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0" name="Rectangle 19">
            <a:extLst>
              <a:ext uri="{FF2B5EF4-FFF2-40B4-BE49-F238E27FC236}">
                <a16:creationId xmlns:a16="http://schemas.microsoft.com/office/drawing/2014/main" id="{0AAC0CB0-D3F4-47F0-A954-F7A551F3D50A}"/>
              </a:ext>
            </a:extLst>
          </p:cNvPr>
          <p:cNvSpPr/>
          <p:nvPr/>
        </p:nvSpPr>
        <p:spPr>
          <a:xfrm>
            <a:off x="6886139" y="3541654"/>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1" name="TextBox 20">
            <a:extLst>
              <a:ext uri="{FF2B5EF4-FFF2-40B4-BE49-F238E27FC236}">
                <a16:creationId xmlns:a16="http://schemas.microsoft.com/office/drawing/2014/main" id="{DA43FDB5-27EC-4378-8243-A75BB50C060B}"/>
              </a:ext>
            </a:extLst>
          </p:cNvPr>
          <p:cNvSpPr txBox="1"/>
          <p:nvPr/>
        </p:nvSpPr>
        <p:spPr>
          <a:xfrm>
            <a:off x="6940344" y="3845271"/>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22" name="Freeform: Shape 21">
            <a:extLst>
              <a:ext uri="{FF2B5EF4-FFF2-40B4-BE49-F238E27FC236}">
                <a16:creationId xmlns:a16="http://schemas.microsoft.com/office/drawing/2014/main" id="{A7461851-02AD-4885-8693-46DDC1BA4C35}"/>
              </a:ext>
            </a:extLst>
          </p:cNvPr>
          <p:cNvSpPr/>
          <p:nvPr/>
        </p:nvSpPr>
        <p:spPr>
          <a:xfrm rot="19687374">
            <a:off x="7054476" y="2775060"/>
            <a:ext cx="265322" cy="834655"/>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3" name="TextBox 22">
            <a:extLst>
              <a:ext uri="{FF2B5EF4-FFF2-40B4-BE49-F238E27FC236}">
                <a16:creationId xmlns:a16="http://schemas.microsoft.com/office/drawing/2014/main" id="{1CD32AAC-F0A6-4568-94F1-20DD19EB15A0}"/>
              </a:ext>
            </a:extLst>
          </p:cNvPr>
          <p:cNvSpPr txBox="1"/>
          <p:nvPr/>
        </p:nvSpPr>
        <p:spPr>
          <a:xfrm>
            <a:off x="6785085" y="4471210"/>
            <a:ext cx="1134178" cy="461665"/>
          </a:xfrm>
          <a:prstGeom prst="rect">
            <a:avLst/>
          </a:prstGeom>
          <a:noFill/>
        </p:spPr>
        <p:txBody>
          <a:bodyPr wrap="square" rtlCol="0">
            <a:spAutoFit/>
          </a:bodyPr>
          <a:lstStyle/>
          <a:p>
            <a:pPr algn="ctr"/>
            <a:r>
              <a:rPr lang="nl-NL" sz="1200" dirty="0"/>
              <a:t>3rd Party Cloud</a:t>
            </a:r>
            <a:endParaRPr lang="en-NL" sz="1200" dirty="0"/>
          </a:p>
        </p:txBody>
      </p:sp>
      <p:pic>
        <p:nvPicPr>
          <p:cNvPr id="25" name="Picture 24">
            <a:extLst>
              <a:ext uri="{FF2B5EF4-FFF2-40B4-BE49-F238E27FC236}">
                <a16:creationId xmlns:a16="http://schemas.microsoft.com/office/drawing/2014/main" id="{2B74C7A7-73C6-4386-A44C-A636106B3FAC}"/>
              </a:ext>
            </a:extLst>
          </p:cNvPr>
          <p:cNvPicPr>
            <a:picLocks noChangeAspect="1"/>
          </p:cNvPicPr>
          <p:nvPr/>
        </p:nvPicPr>
        <p:blipFill>
          <a:blip r:embed="rId2"/>
          <a:stretch>
            <a:fillRect/>
          </a:stretch>
        </p:blipFill>
        <p:spPr>
          <a:xfrm>
            <a:off x="5271013" y="239563"/>
            <a:ext cx="3619814" cy="937341"/>
          </a:xfrm>
          <a:prstGeom prst="rect">
            <a:avLst/>
          </a:prstGeom>
        </p:spPr>
      </p:pic>
      <p:sp>
        <p:nvSpPr>
          <p:cNvPr id="4" name="Footer Placeholder 3">
            <a:extLst>
              <a:ext uri="{FF2B5EF4-FFF2-40B4-BE49-F238E27FC236}">
                <a16:creationId xmlns:a16="http://schemas.microsoft.com/office/drawing/2014/main" id="{B8ECAA86-BE1D-4072-9460-74D46CA0CFD9}"/>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368473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689718-B246-41DC-A3FD-2B2AA3F4039F}"/>
              </a:ext>
            </a:extLst>
          </p:cNvPr>
          <p:cNvSpPr>
            <a:spLocks noGrp="1"/>
          </p:cNvSpPr>
          <p:nvPr>
            <p:ph idx="1"/>
          </p:nvPr>
        </p:nvSpPr>
        <p:spPr>
          <a:xfrm>
            <a:off x="720004" y="858626"/>
            <a:ext cx="6623999" cy="4284874"/>
          </a:xfrm>
        </p:spPr>
        <p:txBody>
          <a:bodyPr>
            <a:normAutofit lnSpcReduction="10000"/>
          </a:bodyPr>
          <a:lstStyle/>
          <a:p>
            <a:r>
              <a:rPr lang="nl-NL" dirty="0"/>
              <a:t>Message retrieval is</a:t>
            </a:r>
            <a:br>
              <a:rPr lang="nl-NL" dirty="0"/>
            </a:br>
            <a:r>
              <a:rPr lang="nl-NL" dirty="0" err="1"/>
              <a:t>done</a:t>
            </a:r>
            <a:r>
              <a:rPr lang="nl-NL" dirty="0"/>
              <a:t> </a:t>
            </a:r>
            <a:r>
              <a:rPr lang="nl-NL" dirty="0" err="1"/>
              <a:t>through</a:t>
            </a:r>
            <a:r>
              <a:rPr lang="nl-NL" dirty="0"/>
              <a:t> a “Cursor”</a:t>
            </a:r>
          </a:p>
          <a:p>
            <a:pPr lvl="1"/>
            <a:r>
              <a:rPr lang="nl-NL" dirty="0" err="1"/>
              <a:t>Similar</a:t>
            </a:r>
            <a:r>
              <a:rPr lang="nl-NL" dirty="0"/>
              <a:t> </a:t>
            </a:r>
            <a:r>
              <a:rPr lang="nl-NL" dirty="0" err="1"/>
              <a:t>to</a:t>
            </a:r>
            <a:r>
              <a:rPr lang="nl-NL" dirty="0"/>
              <a:t> a (long running) query</a:t>
            </a:r>
            <a:br>
              <a:rPr lang="nl-NL" dirty="0"/>
            </a:br>
            <a:br>
              <a:rPr lang="nl-NL" dirty="0"/>
            </a:br>
            <a:br>
              <a:rPr lang="nl-NL" dirty="0"/>
            </a:br>
            <a:br>
              <a:rPr lang="nl-NL" dirty="0"/>
            </a:br>
            <a:br>
              <a:rPr lang="nl-NL" dirty="0"/>
            </a:br>
            <a:br>
              <a:rPr lang="nl-NL" dirty="0"/>
            </a:br>
            <a:br>
              <a:rPr lang="nl-NL" dirty="0"/>
            </a:br>
            <a:endParaRPr lang="nl-NL" dirty="0"/>
          </a:p>
          <a:p>
            <a:pPr lvl="1"/>
            <a:r>
              <a:rPr lang="nl-NL" dirty="0"/>
              <a:t>Cursor </a:t>
            </a:r>
            <a:r>
              <a:rPr lang="nl-NL" dirty="0" err="1"/>
              <a:t>indicates</a:t>
            </a:r>
            <a:r>
              <a:rPr lang="nl-NL" dirty="0"/>
              <a:t> </a:t>
            </a:r>
            <a:r>
              <a:rPr lang="nl-NL" dirty="0" err="1"/>
              <a:t>where</a:t>
            </a:r>
            <a:r>
              <a:rPr lang="nl-NL" dirty="0"/>
              <a:t> </a:t>
            </a:r>
            <a:r>
              <a:rPr lang="nl-NL" dirty="0" err="1"/>
              <a:t>to</a:t>
            </a:r>
            <a:r>
              <a:rPr lang="nl-NL" dirty="0"/>
              <a:t> </a:t>
            </a:r>
            <a:r>
              <a:rPr lang="nl-NL" dirty="0" err="1"/>
              <a:t>read</a:t>
            </a:r>
            <a:r>
              <a:rPr lang="nl-NL" dirty="0"/>
              <a:t> </a:t>
            </a:r>
            <a:r>
              <a:rPr lang="nl-NL" dirty="0" err="1"/>
              <a:t>from</a:t>
            </a:r>
            <a:r>
              <a:rPr lang="nl-NL" dirty="0"/>
              <a:t> Stream</a:t>
            </a:r>
          </a:p>
          <a:p>
            <a:pPr lvl="2"/>
            <a:r>
              <a:rPr lang="nl-NL" dirty="0" err="1"/>
              <a:t>Earliest</a:t>
            </a:r>
            <a:r>
              <a:rPr lang="nl-NL" dirty="0"/>
              <a:t>, </a:t>
            </a:r>
            <a:r>
              <a:rPr lang="nl-NL" dirty="0" err="1"/>
              <a:t>latest</a:t>
            </a:r>
            <a:r>
              <a:rPr lang="nl-NL" dirty="0"/>
              <a:t>, at offset, </a:t>
            </a:r>
            <a:r>
              <a:rPr lang="nl-NL" dirty="0" err="1"/>
              <a:t>from</a:t>
            </a:r>
            <a:r>
              <a:rPr lang="nl-NL" dirty="0"/>
              <a:t> offset, </a:t>
            </a:r>
            <a:r>
              <a:rPr lang="nl-NL" dirty="0" err="1"/>
              <a:t>from</a:t>
            </a:r>
            <a:r>
              <a:rPr lang="nl-NL" dirty="0"/>
              <a:t> time</a:t>
            </a:r>
          </a:p>
          <a:p>
            <a:pPr lvl="1"/>
            <a:r>
              <a:rPr lang="nl-NL" dirty="0"/>
              <a:t>No Filter </a:t>
            </a:r>
            <a:r>
              <a:rPr lang="nl-NL" dirty="0" err="1"/>
              <a:t>to</a:t>
            </a:r>
            <a:r>
              <a:rPr lang="nl-NL" dirty="0"/>
              <a:t> </a:t>
            </a:r>
            <a:r>
              <a:rPr lang="nl-NL" dirty="0" err="1"/>
              <a:t>apply</a:t>
            </a:r>
            <a:r>
              <a:rPr lang="nl-NL" dirty="0"/>
              <a:t> </a:t>
            </a:r>
            <a:r>
              <a:rPr lang="nl-NL" dirty="0" err="1"/>
              <a:t>upon</a:t>
            </a:r>
            <a:r>
              <a:rPr lang="nl-NL" dirty="0"/>
              <a:t> reading</a:t>
            </a:r>
          </a:p>
          <a:p>
            <a:r>
              <a:rPr lang="nl-NL" dirty="0"/>
              <a:t>Message </a:t>
            </a:r>
            <a:r>
              <a:rPr lang="nl-NL" dirty="0" err="1"/>
              <a:t>Retention</a:t>
            </a:r>
            <a:r>
              <a:rPr lang="nl-NL" dirty="0"/>
              <a:t>: 7 </a:t>
            </a:r>
            <a:r>
              <a:rPr lang="nl-NL" dirty="0" err="1"/>
              <a:t>days</a:t>
            </a:r>
            <a:endParaRPr lang="nl-NL" dirty="0"/>
          </a:p>
          <a:p>
            <a:r>
              <a:rPr lang="nl-NL" dirty="0"/>
              <a:t>Max </a:t>
            </a:r>
            <a:r>
              <a:rPr lang="nl-NL" dirty="0" err="1"/>
              <a:t>throughput</a:t>
            </a:r>
            <a:r>
              <a:rPr lang="nl-NL" dirty="0"/>
              <a:t>: 1 MB/s</a:t>
            </a:r>
          </a:p>
          <a:p>
            <a:r>
              <a:rPr lang="nl-NL" dirty="0"/>
              <a:t>Max </a:t>
            </a:r>
            <a:r>
              <a:rPr lang="nl-NL" dirty="0" err="1"/>
              <a:t>message</a:t>
            </a:r>
            <a:r>
              <a:rPr lang="nl-NL" dirty="0"/>
              <a:t> </a:t>
            </a:r>
            <a:r>
              <a:rPr lang="nl-NL" dirty="0" err="1"/>
              <a:t>size</a:t>
            </a:r>
            <a:r>
              <a:rPr lang="nl-NL" dirty="0"/>
              <a:t>: 1 MB</a:t>
            </a:r>
            <a:endParaRPr lang="en-NL" dirty="0"/>
          </a:p>
        </p:txBody>
      </p:sp>
      <p:sp>
        <p:nvSpPr>
          <p:cNvPr id="5" name="Cloud 4">
            <a:extLst>
              <a:ext uri="{FF2B5EF4-FFF2-40B4-BE49-F238E27FC236}">
                <a16:creationId xmlns:a16="http://schemas.microsoft.com/office/drawing/2014/main" id="{3E08C765-395A-442E-9E82-8908A27FB23E}"/>
              </a:ext>
            </a:extLst>
          </p:cNvPr>
          <p:cNvSpPr/>
          <p:nvPr/>
        </p:nvSpPr>
        <p:spPr>
          <a:xfrm>
            <a:off x="6660760" y="3403211"/>
            <a:ext cx="1417676" cy="114111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6" name="Rectangle 5">
            <a:extLst>
              <a:ext uri="{FF2B5EF4-FFF2-40B4-BE49-F238E27FC236}">
                <a16:creationId xmlns:a16="http://schemas.microsoft.com/office/drawing/2014/main" id="{40EBAC34-3D95-4AB4-9939-36998CD0FA8C}"/>
              </a:ext>
            </a:extLst>
          </p:cNvPr>
          <p:cNvSpPr/>
          <p:nvPr/>
        </p:nvSpPr>
        <p:spPr>
          <a:xfrm>
            <a:off x="5650826" y="1657070"/>
            <a:ext cx="3240000" cy="1317796"/>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7" name="Rectangle 6">
            <a:extLst>
              <a:ext uri="{FF2B5EF4-FFF2-40B4-BE49-F238E27FC236}">
                <a16:creationId xmlns:a16="http://schemas.microsoft.com/office/drawing/2014/main" id="{F46A7B9E-E56B-4817-8177-0889D267ADAF}"/>
              </a:ext>
            </a:extLst>
          </p:cNvPr>
          <p:cNvSpPr/>
          <p:nvPr/>
        </p:nvSpPr>
        <p:spPr>
          <a:xfrm>
            <a:off x="5650826" y="3564622"/>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8" name="TextBox 7">
            <a:extLst>
              <a:ext uri="{FF2B5EF4-FFF2-40B4-BE49-F238E27FC236}">
                <a16:creationId xmlns:a16="http://schemas.microsoft.com/office/drawing/2014/main" id="{05DAF652-8BCF-4421-83DD-9661500F7C02}"/>
              </a:ext>
            </a:extLst>
          </p:cNvPr>
          <p:cNvSpPr txBox="1"/>
          <p:nvPr/>
        </p:nvSpPr>
        <p:spPr>
          <a:xfrm>
            <a:off x="6432283" y="1325505"/>
            <a:ext cx="2028119" cy="276999"/>
          </a:xfrm>
          <a:prstGeom prst="rect">
            <a:avLst/>
          </a:prstGeom>
          <a:noFill/>
        </p:spPr>
        <p:txBody>
          <a:bodyPr wrap="none" rtlCol="0">
            <a:spAutoFit/>
          </a:bodyPr>
          <a:lstStyle/>
          <a:p>
            <a:r>
              <a:rPr lang="nl-NL" sz="1200" dirty="0"/>
              <a:t>Oracle Cloud </a:t>
            </a:r>
            <a:r>
              <a:rPr lang="nl-NL" sz="1200" dirty="0" err="1"/>
              <a:t>Infrastructure</a:t>
            </a:r>
            <a:endParaRPr lang="en-NL" sz="1200" dirty="0"/>
          </a:p>
        </p:txBody>
      </p:sp>
      <p:sp>
        <p:nvSpPr>
          <p:cNvPr id="9" name="TextBox 8">
            <a:extLst>
              <a:ext uri="{FF2B5EF4-FFF2-40B4-BE49-F238E27FC236}">
                <a16:creationId xmlns:a16="http://schemas.microsoft.com/office/drawing/2014/main" id="{7682C800-7FCE-484B-B8ED-C4ED4E690E4D}"/>
              </a:ext>
            </a:extLst>
          </p:cNvPr>
          <p:cNvSpPr txBox="1"/>
          <p:nvPr/>
        </p:nvSpPr>
        <p:spPr>
          <a:xfrm>
            <a:off x="5705031" y="3868239"/>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10" name="Arrow: Right 9">
            <a:extLst>
              <a:ext uri="{FF2B5EF4-FFF2-40B4-BE49-F238E27FC236}">
                <a16:creationId xmlns:a16="http://schemas.microsoft.com/office/drawing/2014/main" id="{5E8984F2-3611-4693-B329-89A9E937CCFC}"/>
              </a:ext>
            </a:extLst>
          </p:cNvPr>
          <p:cNvSpPr/>
          <p:nvPr/>
        </p:nvSpPr>
        <p:spPr>
          <a:xfrm>
            <a:off x="4099858" y="2130363"/>
            <a:ext cx="1894586" cy="635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1" name="Rectangle 10">
            <a:extLst>
              <a:ext uri="{FF2B5EF4-FFF2-40B4-BE49-F238E27FC236}">
                <a16:creationId xmlns:a16="http://schemas.microsoft.com/office/drawing/2014/main" id="{A7FFAE16-27E9-4926-9F9B-C9B246475407}"/>
              </a:ext>
            </a:extLst>
          </p:cNvPr>
          <p:cNvSpPr/>
          <p:nvPr/>
        </p:nvSpPr>
        <p:spPr>
          <a:xfrm>
            <a:off x="5994444" y="1924353"/>
            <a:ext cx="110407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2" name="TextBox 11">
            <a:extLst>
              <a:ext uri="{FF2B5EF4-FFF2-40B4-BE49-F238E27FC236}">
                <a16:creationId xmlns:a16="http://schemas.microsoft.com/office/drawing/2014/main" id="{7983EE39-9D71-4705-B7BC-E38620971C51}"/>
              </a:ext>
            </a:extLst>
          </p:cNvPr>
          <p:cNvSpPr txBox="1"/>
          <p:nvPr/>
        </p:nvSpPr>
        <p:spPr>
          <a:xfrm>
            <a:off x="5994444" y="2048101"/>
            <a:ext cx="1104080" cy="646331"/>
          </a:xfrm>
          <a:prstGeom prst="rect">
            <a:avLst/>
          </a:prstGeom>
          <a:noFill/>
        </p:spPr>
        <p:txBody>
          <a:bodyPr wrap="square" rtlCol="0">
            <a:spAutoFit/>
          </a:bodyPr>
          <a:lstStyle/>
          <a:p>
            <a:pPr algn="ctr"/>
            <a:r>
              <a:rPr lang="nl-NL" sz="1200" dirty="0">
                <a:solidFill>
                  <a:schemeClr val="bg1"/>
                </a:solidFill>
              </a:rPr>
              <a:t>OCI Streaming</a:t>
            </a:r>
          </a:p>
          <a:p>
            <a:pPr algn="ctr"/>
            <a:r>
              <a:rPr lang="nl-NL" sz="1200" b="1" dirty="0">
                <a:solidFill>
                  <a:schemeClr val="bg1"/>
                </a:solidFill>
              </a:rPr>
              <a:t>Stream</a:t>
            </a:r>
            <a:endParaRPr lang="en-NL" sz="1200" b="1" dirty="0">
              <a:solidFill>
                <a:schemeClr val="bg1"/>
              </a:solidFill>
            </a:endParaRPr>
          </a:p>
        </p:txBody>
      </p:sp>
      <p:sp>
        <p:nvSpPr>
          <p:cNvPr id="13" name="Rectangle 12">
            <a:extLst>
              <a:ext uri="{FF2B5EF4-FFF2-40B4-BE49-F238E27FC236}">
                <a16:creationId xmlns:a16="http://schemas.microsoft.com/office/drawing/2014/main" id="{3243B789-FC5C-463A-AC7E-160B34897E7D}"/>
              </a:ext>
            </a:extLst>
          </p:cNvPr>
          <p:cNvSpPr/>
          <p:nvPr/>
        </p:nvSpPr>
        <p:spPr>
          <a:xfrm>
            <a:off x="3144129" y="1924353"/>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4" name="TextBox 13">
            <a:extLst>
              <a:ext uri="{FF2B5EF4-FFF2-40B4-BE49-F238E27FC236}">
                <a16:creationId xmlns:a16="http://schemas.microsoft.com/office/drawing/2014/main" id="{4249D44D-2C09-4939-BF8A-724536252B43}"/>
              </a:ext>
            </a:extLst>
          </p:cNvPr>
          <p:cNvSpPr txBox="1"/>
          <p:nvPr/>
        </p:nvSpPr>
        <p:spPr>
          <a:xfrm>
            <a:off x="3178363" y="2227970"/>
            <a:ext cx="901523" cy="276999"/>
          </a:xfrm>
          <a:prstGeom prst="rect">
            <a:avLst/>
          </a:prstGeom>
          <a:noFill/>
        </p:spPr>
        <p:txBody>
          <a:bodyPr wrap="square" rtlCol="0">
            <a:spAutoFit/>
          </a:bodyPr>
          <a:lstStyle/>
          <a:p>
            <a:pPr algn="ctr"/>
            <a:r>
              <a:rPr lang="nl-NL" sz="1200" dirty="0">
                <a:solidFill>
                  <a:schemeClr val="bg1"/>
                </a:solidFill>
              </a:rPr>
              <a:t>Publisher</a:t>
            </a:r>
          </a:p>
        </p:txBody>
      </p:sp>
      <p:sp>
        <p:nvSpPr>
          <p:cNvPr id="15" name="Freeform: Shape 14">
            <a:extLst>
              <a:ext uri="{FF2B5EF4-FFF2-40B4-BE49-F238E27FC236}">
                <a16:creationId xmlns:a16="http://schemas.microsoft.com/office/drawing/2014/main" id="{89655945-DDFF-4A14-B334-66F1B9D6F052}"/>
              </a:ext>
            </a:extLst>
          </p:cNvPr>
          <p:cNvSpPr/>
          <p:nvPr/>
        </p:nvSpPr>
        <p:spPr>
          <a:xfrm>
            <a:off x="6000471" y="2825229"/>
            <a:ext cx="265322" cy="834655"/>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6" name="TextBox 15">
            <a:extLst>
              <a:ext uri="{FF2B5EF4-FFF2-40B4-BE49-F238E27FC236}">
                <a16:creationId xmlns:a16="http://schemas.microsoft.com/office/drawing/2014/main" id="{FEECA206-9747-492F-87DC-4DC536E3C677}"/>
              </a:ext>
            </a:extLst>
          </p:cNvPr>
          <p:cNvSpPr txBox="1"/>
          <p:nvPr/>
        </p:nvSpPr>
        <p:spPr>
          <a:xfrm>
            <a:off x="5751962" y="4494178"/>
            <a:ext cx="782587" cy="276999"/>
          </a:xfrm>
          <a:prstGeom prst="rect">
            <a:avLst/>
          </a:prstGeom>
          <a:noFill/>
        </p:spPr>
        <p:txBody>
          <a:bodyPr wrap="none" rtlCol="0">
            <a:spAutoFit/>
          </a:bodyPr>
          <a:lstStyle/>
          <a:p>
            <a:r>
              <a:rPr lang="nl-NL" sz="1200" dirty="0"/>
              <a:t>On </a:t>
            </a:r>
            <a:r>
              <a:rPr lang="nl-NL" sz="1200" dirty="0" err="1"/>
              <a:t>prem</a:t>
            </a:r>
            <a:endParaRPr lang="en-NL" sz="1200" dirty="0"/>
          </a:p>
        </p:txBody>
      </p:sp>
      <p:sp>
        <p:nvSpPr>
          <p:cNvPr id="17" name="Rectangle 16">
            <a:extLst>
              <a:ext uri="{FF2B5EF4-FFF2-40B4-BE49-F238E27FC236}">
                <a16:creationId xmlns:a16="http://schemas.microsoft.com/office/drawing/2014/main" id="{BE578234-B97F-4107-B9BC-DB4C0E73FAEF}"/>
              </a:ext>
            </a:extLst>
          </p:cNvPr>
          <p:cNvSpPr/>
          <p:nvPr/>
        </p:nvSpPr>
        <p:spPr>
          <a:xfrm>
            <a:off x="7814608" y="1913715"/>
            <a:ext cx="955728" cy="6259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8" name="TextBox 17">
            <a:extLst>
              <a:ext uri="{FF2B5EF4-FFF2-40B4-BE49-F238E27FC236}">
                <a16:creationId xmlns:a16="http://schemas.microsoft.com/office/drawing/2014/main" id="{ADECD0AA-7A5B-4DEC-923B-1A7CFD6E20EC}"/>
              </a:ext>
            </a:extLst>
          </p:cNvPr>
          <p:cNvSpPr txBox="1"/>
          <p:nvPr/>
        </p:nvSpPr>
        <p:spPr>
          <a:xfrm>
            <a:off x="7868814" y="2111972"/>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20" name="Rectangle 19">
            <a:extLst>
              <a:ext uri="{FF2B5EF4-FFF2-40B4-BE49-F238E27FC236}">
                <a16:creationId xmlns:a16="http://schemas.microsoft.com/office/drawing/2014/main" id="{0AAC0CB0-D3F4-47F0-A954-F7A551F3D50A}"/>
              </a:ext>
            </a:extLst>
          </p:cNvPr>
          <p:cNvSpPr/>
          <p:nvPr/>
        </p:nvSpPr>
        <p:spPr>
          <a:xfrm>
            <a:off x="6886139" y="3541654"/>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1" name="TextBox 20">
            <a:extLst>
              <a:ext uri="{FF2B5EF4-FFF2-40B4-BE49-F238E27FC236}">
                <a16:creationId xmlns:a16="http://schemas.microsoft.com/office/drawing/2014/main" id="{DA43FDB5-27EC-4378-8243-A75BB50C060B}"/>
              </a:ext>
            </a:extLst>
          </p:cNvPr>
          <p:cNvSpPr txBox="1"/>
          <p:nvPr/>
        </p:nvSpPr>
        <p:spPr>
          <a:xfrm>
            <a:off x="6940344" y="3845271"/>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22" name="Freeform: Shape 21">
            <a:extLst>
              <a:ext uri="{FF2B5EF4-FFF2-40B4-BE49-F238E27FC236}">
                <a16:creationId xmlns:a16="http://schemas.microsoft.com/office/drawing/2014/main" id="{A7461851-02AD-4885-8693-46DDC1BA4C35}"/>
              </a:ext>
            </a:extLst>
          </p:cNvPr>
          <p:cNvSpPr/>
          <p:nvPr/>
        </p:nvSpPr>
        <p:spPr>
          <a:xfrm rot="19687374">
            <a:off x="7054476" y="2775060"/>
            <a:ext cx="265322" cy="834655"/>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3" name="TextBox 22">
            <a:extLst>
              <a:ext uri="{FF2B5EF4-FFF2-40B4-BE49-F238E27FC236}">
                <a16:creationId xmlns:a16="http://schemas.microsoft.com/office/drawing/2014/main" id="{1CD32AAC-F0A6-4568-94F1-20DD19EB15A0}"/>
              </a:ext>
            </a:extLst>
          </p:cNvPr>
          <p:cNvSpPr txBox="1"/>
          <p:nvPr/>
        </p:nvSpPr>
        <p:spPr>
          <a:xfrm>
            <a:off x="6785085" y="4471210"/>
            <a:ext cx="1134178" cy="461665"/>
          </a:xfrm>
          <a:prstGeom prst="rect">
            <a:avLst/>
          </a:prstGeom>
          <a:noFill/>
        </p:spPr>
        <p:txBody>
          <a:bodyPr wrap="square" rtlCol="0">
            <a:spAutoFit/>
          </a:bodyPr>
          <a:lstStyle/>
          <a:p>
            <a:pPr algn="ctr"/>
            <a:r>
              <a:rPr lang="nl-NL" sz="1200" dirty="0"/>
              <a:t>3rd Party Cloud</a:t>
            </a:r>
            <a:endParaRPr lang="en-NL" sz="1200" dirty="0"/>
          </a:p>
        </p:txBody>
      </p:sp>
      <p:pic>
        <p:nvPicPr>
          <p:cNvPr id="25" name="Picture 24">
            <a:extLst>
              <a:ext uri="{FF2B5EF4-FFF2-40B4-BE49-F238E27FC236}">
                <a16:creationId xmlns:a16="http://schemas.microsoft.com/office/drawing/2014/main" id="{2B74C7A7-73C6-4386-A44C-A636106B3FAC}"/>
              </a:ext>
            </a:extLst>
          </p:cNvPr>
          <p:cNvPicPr>
            <a:picLocks noChangeAspect="1"/>
          </p:cNvPicPr>
          <p:nvPr/>
        </p:nvPicPr>
        <p:blipFill>
          <a:blip r:embed="rId2"/>
          <a:stretch>
            <a:fillRect/>
          </a:stretch>
        </p:blipFill>
        <p:spPr>
          <a:xfrm>
            <a:off x="5271013" y="239563"/>
            <a:ext cx="3619814" cy="937341"/>
          </a:xfrm>
          <a:prstGeom prst="rect">
            <a:avLst/>
          </a:prstGeom>
        </p:spPr>
      </p:pic>
      <p:sp>
        <p:nvSpPr>
          <p:cNvPr id="24" name="Arrow: Right 23">
            <a:extLst>
              <a:ext uri="{FF2B5EF4-FFF2-40B4-BE49-F238E27FC236}">
                <a16:creationId xmlns:a16="http://schemas.microsoft.com/office/drawing/2014/main" id="{2615DE05-B0C8-461B-AEDD-5F7641612F43}"/>
              </a:ext>
            </a:extLst>
          </p:cNvPr>
          <p:cNvSpPr/>
          <p:nvPr/>
        </p:nvSpPr>
        <p:spPr>
          <a:xfrm flipH="1">
            <a:off x="6819066" y="1866508"/>
            <a:ext cx="1104078" cy="7567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00"/>
          </a:p>
        </p:txBody>
      </p:sp>
      <p:sp>
        <p:nvSpPr>
          <p:cNvPr id="19" name="Freeform: Shape 18">
            <a:extLst>
              <a:ext uri="{FF2B5EF4-FFF2-40B4-BE49-F238E27FC236}">
                <a16:creationId xmlns:a16="http://schemas.microsoft.com/office/drawing/2014/main" id="{CFCC2228-E02E-48D2-AD44-3ED8EC616AF5}"/>
              </a:ext>
            </a:extLst>
          </p:cNvPr>
          <p:cNvSpPr/>
          <p:nvPr/>
        </p:nvSpPr>
        <p:spPr>
          <a:xfrm rot="16657032">
            <a:off x="7340189" y="1857627"/>
            <a:ext cx="349026" cy="814607"/>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6" name="Freeform: Shape 25">
            <a:extLst>
              <a:ext uri="{FF2B5EF4-FFF2-40B4-BE49-F238E27FC236}">
                <a16:creationId xmlns:a16="http://schemas.microsoft.com/office/drawing/2014/main" id="{CF57AC8A-0D1B-446C-9BCB-FA0128B46F04}"/>
              </a:ext>
            </a:extLst>
          </p:cNvPr>
          <p:cNvSpPr/>
          <p:nvPr/>
        </p:nvSpPr>
        <p:spPr>
          <a:xfrm rot="16657032">
            <a:off x="7582323" y="1884198"/>
            <a:ext cx="190564" cy="814607"/>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7" name="TextBox 26">
            <a:extLst>
              <a:ext uri="{FF2B5EF4-FFF2-40B4-BE49-F238E27FC236}">
                <a16:creationId xmlns:a16="http://schemas.microsoft.com/office/drawing/2014/main" id="{695D0F52-1594-4F51-A7F2-061C1FF6D71F}"/>
              </a:ext>
            </a:extLst>
          </p:cNvPr>
          <p:cNvSpPr txBox="1"/>
          <p:nvPr/>
        </p:nvSpPr>
        <p:spPr>
          <a:xfrm>
            <a:off x="7251918" y="1864828"/>
            <a:ext cx="464871" cy="200055"/>
          </a:xfrm>
          <a:prstGeom prst="rect">
            <a:avLst/>
          </a:prstGeom>
          <a:noFill/>
        </p:spPr>
        <p:txBody>
          <a:bodyPr wrap="none" lIns="0" tIns="0" rIns="0" bIns="0" rtlCol="0">
            <a:spAutoFit/>
          </a:bodyPr>
          <a:lstStyle/>
          <a:p>
            <a:r>
              <a:rPr lang="nl-NL" sz="1300" dirty="0"/>
              <a:t>cursor</a:t>
            </a:r>
            <a:endParaRPr lang="en-NL" sz="1300" dirty="0" err="1"/>
          </a:p>
        </p:txBody>
      </p:sp>
      <p:sp>
        <p:nvSpPr>
          <p:cNvPr id="29" name="Title 28">
            <a:extLst>
              <a:ext uri="{FF2B5EF4-FFF2-40B4-BE49-F238E27FC236}">
                <a16:creationId xmlns:a16="http://schemas.microsoft.com/office/drawing/2014/main" id="{C05B68D1-2B82-4568-BDBB-E450EB66F725}"/>
              </a:ext>
            </a:extLst>
          </p:cNvPr>
          <p:cNvSpPr>
            <a:spLocks noGrp="1"/>
          </p:cNvSpPr>
          <p:nvPr>
            <p:ph type="title"/>
          </p:nvPr>
        </p:nvSpPr>
        <p:spPr/>
        <p:txBody>
          <a:bodyPr/>
          <a:lstStyle/>
          <a:p>
            <a:r>
              <a:rPr lang="nl-NL" dirty="0"/>
              <a:t>OCI Streaming Service </a:t>
            </a:r>
            <a:endParaRPr lang="en-NL" dirty="0"/>
          </a:p>
        </p:txBody>
      </p:sp>
      <p:sp>
        <p:nvSpPr>
          <p:cNvPr id="2" name="Footer Placeholder 1">
            <a:extLst>
              <a:ext uri="{FF2B5EF4-FFF2-40B4-BE49-F238E27FC236}">
                <a16:creationId xmlns:a16="http://schemas.microsoft.com/office/drawing/2014/main" id="{4EF99D4B-2E26-4C56-B13D-3E1D0302A305}"/>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361192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a:extLst>
              <a:ext uri="{FF2B5EF4-FFF2-40B4-BE49-F238E27FC236}">
                <a16:creationId xmlns:a16="http://schemas.microsoft.com/office/drawing/2014/main" id="{5DD95FE1-BC77-4690-9AF2-9371F420C7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37" b="25796"/>
          <a:stretch/>
        </p:blipFill>
        <p:spPr bwMode="auto">
          <a:xfrm>
            <a:off x="7335078" y="4601803"/>
            <a:ext cx="1649896" cy="4154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061392B-7799-4AA2-8380-56E629E413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352" y="929366"/>
            <a:ext cx="8279296" cy="32847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1EE873-7BCF-415F-9EB9-29E7E65878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321" t="73314" r="30396" b="10911"/>
          <a:stretch/>
        </p:blipFill>
        <p:spPr bwMode="auto">
          <a:xfrm>
            <a:off x="5295900" y="3055845"/>
            <a:ext cx="1102262" cy="8328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DF1D4CA-B01A-4B43-A35B-3AA538002001}"/>
              </a:ext>
            </a:extLst>
          </p:cNvPr>
          <p:cNvSpPr/>
          <p:nvPr/>
        </p:nvSpPr>
        <p:spPr>
          <a:xfrm>
            <a:off x="5295900" y="3129280"/>
            <a:ext cx="1023620" cy="950480"/>
          </a:xfrm>
          <a:prstGeom prst="rect">
            <a:avLst/>
          </a:prstGeom>
          <a:solidFill>
            <a:srgbClr val="EE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A17C7754-6967-4A2D-9570-DF04FC319D6E}"/>
              </a:ext>
            </a:extLst>
          </p:cNvPr>
          <p:cNvGrpSpPr/>
          <p:nvPr/>
        </p:nvGrpSpPr>
        <p:grpSpPr>
          <a:xfrm>
            <a:off x="5110480" y="2824479"/>
            <a:ext cx="1528581" cy="1468967"/>
            <a:chOff x="375699" y="1131597"/>
            <a:chExt cx="1131055" cy="1140026"/>
          </a:xfrm>
        </p:grpSpPr>
        <p:pic>
          <p:nvPicPr>
            <p:cNvPr id="7" name="Graphic 67">
              <a:extLst>
                <a:ext uri="{FF2B5EF4-FFF2-40B4-BE49-F238E27FC236}">
                  <a16:creationId xmlns:a16="http://schemas.microsoft.com/office/drawing/2014/main" id="{DD0A7D54-303C-4CC4-B1D3-11D42FAD789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5699" y="1131597"/>
              <a:ext cx="1131055" cy="1131055"/>
            </a:xfrm>
            <a:prstGeom prst="rect">
              <a:avLst/>
            </a:prstGeom>
          </p:spPr>
        </p:pic>
        <p:sp>
          <p:nvSpPr>
            <p:cNvPr id="8" name="Rectangle 7">
              <a:extLst>
                <a:ext uri="{FF2B5EF4-FFF2-40B4-BE49-F238E27FC236}">
                  <a16:creationId xmlns:a16="http://schemas.microsoft.com/office/drawing/2014/main" id="{99B6190F-D4E8-47DF-9473-E53F1DBF51C2}"/>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sp>
        <p:nvSpPr>
          <p:cNvPr id="4" name="Title 3">
            <a:extLst>
              <a:ext uri="{FF2B5EF4-FFF2-40B4-BE49-F238E27FC236}">
                <a16:creationId xmlns:a16="http://schemas.microsoft.com/office/drawing/2014/main" id="{33234374-462E-4A41-90CC-94621BA31EEE}"/>
              </a:ext>
            </a:extLst>
          </p:cNvPr>
          <p:cNvSpPr>
            <a:spLocks noGrp="1"/>
          </p:cNvSpPr>
          <p:nvPr>
            <p:ph type="title"/>
          </p:nvPr>
        </p:nvSpPr>
        <p:spPr/>
        <p:txBody>
          <a:bodyPr/>
          <a:lstStyle/>
          <a:p>
            <a:r>
              <a:rPr lang="nl-NL" dirty="0"/>
              <a:t>(Cloud) Events </a:t>
            </a:r>
            <a:r>
              <a:rPr lang="nl-NL" dirty="0" err="1"/>
              <a:t>and</a:t>
            </a:r>
            <a:r>
              <a:rPr lang="nl-NL" dirty="0"/>
              <a:t> Streaming</a:t>
            </a:r>
            <a:endParaRPr lang="en-NL" dirty="0"/>
          </a:p>
        </p:txBody>
      </p:sp>
      <p:sp>
        <p:nvSpPr>
          <p:cNvPr id="9" name="Content Placeholder 8">
            <a:extLst>
              <a:ext uri="{FF2B5EF4-FFF2-40B4-BE49-F238E27FC236}">
                <a16:creationId xmlns:a16="http://schemas.microsoft.com/office/drawing/2014/main" id="{6F241509-52A6-4A35-9741-BD684522CE2C}"/>
              </a:ext>
            </a:extLst>
          </p:cNvPr>
          <p:cNvSpPr>
            <a:spLocks noGrp="1"/>
          </p:cNvSpPr>
          <p:nvPr>
            <p:ph idx="1"/>
          </p:nvPr>
        </p:nvSpPr>
        <p:spPr/>
        <p:txBody>
          <a:bodyPr/>
          <a:lstStyle/>
          <a:p>
            <a:endParaRPr lang="en-NL"/>
          </a:p>
        </p:txBody>
      </p:sp>
      <p:sp>
        <p:nvSpPr>
          <p:cNvPr id="12" name="Footer Placeholder 11">
            <a:extLst>
              <a:ext uri="{FF2B5EF4-FFF2-40B4-BE49-F238E27FC236}">
                <a16:creationId xmlns:a16="http://schemas.microsoft.com/office/drawing/2014/main" id="{14513321-412A-488B-8B4B-B607F7D12FA5}"/>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3959002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Stream records</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17088"/>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0436" y="1661357"/>
            <a:ext cx="393631"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73" name="Speech Bubble: Rectangle with Corners Rounded 72">
            <a:extLst>
              <a:ext uri="{FF2B5EF4-FFF2-40B4-BE49-F238E27FC236}">
                <a16:creationId xmlns:a16="http://schemas.microsoft.com/office/drawing/2014/main" id="{7E8E32E0-C796-426A-9AD2-13B7E1FC3827}"/>
              </a:ext>
            </a:extLst>
          </p:cNvPr>
          <p:cNvSpPr/>
          <p:nvPr/>
        </p:nvSpPr>
        <p:spPr>
          <a:xfrm>
            <a:off x="7830906" y="2494663"/>
            <a:ext cx="754474" cy="574776"/>
          </a:xfrm>
          <a:prstGeom prst="wedgeRoundRectCallout">
            <a:avLst>
              <a:gd name="adj1" fmla="val -57844"/>
              <a:gd name="adj2" fmla="val -169904"/>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2" name="Footer Placeholder 1">
            <a:extLst>
              <a:ext uri="{FF2B5EF4-FFF2-40B4-BE49-F238E27FC236}">
                <a16:creationId xmlns:a16="http://schemas.microsoft.com/office/drawing/2014/main" id="{45467C97-BE0B-41F5-BBEB-1AFCCE910BE7}"/>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2005937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Schedule </a:t>
            </a:r>
            <a:r>
              <a:rPr lang="nl-NL" dirty="0" err="1"/>
              <a:t>Function</a:t>
            </a:r>
            <a:r>
              <a:rPr lang="nl-NL" dirty="0"/>
              <a:t> for</a:t>
            </a:r>
            <a:br>
              <a:rPr lang="nl-NL" dirty="0"/>
            </a:br>
            <a:r>
              <a:rPr lang="nl-NL" dirty="0" err="1"/>
              <a:t>periodic</a:t>
            </a:r>
            <a:r>
              <a:rPr lang="nl-NL" dirty="0"/>
              <a:t> </a:t>
            </a:r>
            <a:r>
              <a:rPr lang="nl-NL" dirty="0" err="1"/>
              <a:t>execution</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1129876" y="1634088"/>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17088"/>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4014" y="1661357"/>
            <a:ext cx="270053" cy="270053"/>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703377" y="2015721"/>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7728" y="1990090"/>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73" name="Speech Bubble: Rectangle with Corners Rounded 72">
            <a:extLst>
              <a:ext uri="{FF2B5EF4-FFF2-40B4-BE49-F238E27FC236}">
                <a16:creationId xmlns:a16="http://schemas.microsoft.com/office/drawing/2014/main" id="{B2CCC7AD-8538-44AD-8E88-7A5D0A35454A}"/>
              </a:ext>
            </a:extLst>
          </p:cNvPr>
          <p:cNvSpPr/>
          <p:nvPr/>
        </p:nvSpPr>
        <p:spPr>
          <a:xfrm>
            <a:off x="250470" y="1250040"/>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
        <p:nvSpPr>
          <p:cNvPr id="2" name="Footer Placeholder 1">
            <a:extLst>
              <a:ext uri="{FF2B5EF4-FFF2-40B4-BE49-F238E27FC236}">
                <a16:creationId xmlns:a16="http://schemas.microsoft.com/office/drawing/2014/main" id="{6CEFC0A0-1582-4777-A45F-DBEC7340CDF5}"/>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98171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 | Health Checks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err="1"/>
              <a:t>Verify</a:t>
            </a:r>
            <a:r>
              <a:rPr lang="nl-NL" dirty="0"/>
              <a:t> </a:t>
            </a:r>
            <a:r>
              <a:rPr lang="nl-NL" dirty="0" err="1"/>
              <a:t>through</a:t>
            </a:r>
            <a:r>
              <a:rPr lang="nl-NL" dirty="0"/>
              <a:t> </a:t>
            </a:r>
            <a:r>
              <a:rPr lang="nl-NL" dirty="0" err="1"/>
              <a:t>the</a:t>
            </a:r>
            <a:r>
              <a:rPr lang="nl-NL" dirty="0"/>
              <a:t> </a:t>
            </a:r>
            <a:r>
              <a:rPr lang="nl-NL" dirty="0" err="1"/>
              <a:t>eyes</a:t>
            </a:r>
            <a:r>
              <a:rPr lang="nl-NL" dirty="0"/>
              <a:t> of </a:t>
            </a:r>
            <a:r>
              <a:rPr lang="nl-NL" dirty="0" err="1"/>
              <a:t>an</a:t>
            </a:r>
            <a:r>
              <a:rPr lang="nl-NL" dirty="0"/>
              <a:t> </a:t>
            </a:r>
            <a:r>
              <a:rPr lang="nl-NL" dirty="0" err="1"/>
              <a:t>external</a:t>
            </a:r>
            <a:r>
              <a:rPr lang="nl-NL" dirty="0"/>
              <a:t> client</a:t>
            </a:r>
            <a:br>
              <a:rPr lang="nl-NL" dirty="0"/>
            </a:br>
            <a:r>
              <a:rPr lang="nl-NL" dirty="0" err="1"/>
              <a:t>if</a:t>
            </a:r>
            <a:r>
              <a:rPr lang="nl-NL" dirty="0"/>
              <a:t> </a:t>
            </a:r>
            <a:r>
              <a:rPr lang="nl-NL" dirty="0" err="1"/>
              <a:t>endpoints</a:t>
            </a:r>
            <a:r>
              <a:rPr lang="nl-NL" dirty="0"/>
              <a:t> are </a:t>
            </a:r>
            <a:r>
              <a:rPr lang="nl-NL" dirty="0" err="1"/>
              <a:t>available</a:t>
            </a:r>
            <a:r>
              <a:rPr lang="nl-NL" dirty="0"/>
              <a:t> </a:t>
            </a:r>
            <a:br>
              <a:rPr lang="nl-NL" dirty="0"/>
            </a:br>
            <a:r>
              <a:rPr lang="nl-NL" dirty="0" err="1"/>
              <a:t>and</a:t>
            </a:r>
            <a:r>
              <a:rPr lang="nl-NL" dirty="0"/>
              <a:t> </a:t>
            </a:r>
            <a:r>
              <a:rPr lang="nl-NL" dirty="0" err="1"/>
              <a:t>respond</a:t>
            </a:r>
            <a:r>
              <a:rPr lang="nl-NL" dirty="0"/>
              <a:t> </a:t>
            </a:r>
            <a:r>
              <a:rPr lang="nl-NL" dirty="0" err="1"/>
              <a:t>quick</a:t>
            </a:r>
            <a:r>
              <a:rPr lang="nl-NL" dirty="0"/>
              <a:t> </a:t>
            </a:r>
            <a:r>
              <a:rPr lang="nl-NL" dirty="0" err="1"/>
              <a:t>and</a:t>
            </a:r>
            <a:r>
              <a:rPr lang="nl-NL" dirty="0"/>
              <a:t> well</a:t>
            </a:r>
          </a:p>
          <a:p>
            <a:r>
              <a:rPr lang="nl-NL" dirty="0" err="1"/>
              <a:t>Periodic</a:t>
            </a:r>
            <a:r>
              <a:rPr lang="nl-NL" dirty="0"/>
              <a:t> or </a:t>
            </a:r>
            <a:r>
              <a:rPr lang="nl-NL" dirty="0" err="1"/>
              <a:t>Adhoc</a:t>
            </a:r>
            <a:r>
              <a:rPr lang="nl-NL" dirty="0"/>
              <a:t> call </a:t>
            </a:r>
            <a:r>
              <a:rPr lang="nl-NL" dirty="0" err="1"/>
              <a:t>to</a:t>
            </a:r>
            <a:r>
              <a:rPr lang="nl-NL" dirty="0"/>
              <a:t> </a:t>
            </a:r>
            <a:r>
              <a:rPr lang="nl-NL" dirty="0" err="1"/>
              <a:t>an</a:t>
            </a:r>
            <a:r>
              <a:rPr lang="nl-NL" dirty="0"/>
              <a:t> </a:t>
            </a:r>
            <a:r>
              <a:rPr lang="nl-NL" dirty="0" err="1"/>
              <a:t>endpoint</a:t>
            </a:r>
            <a:endParaRPr lang="nl-NL" dirty="0"/>
          </a:p>
          <a:p>
            <a:pPr lvl="1"/>
            <a:r>
              <a:rPr lang="nl-NL" dirty="0"/>
              <a:t>HTTP(S) or Ping</a:t>
            </a:r>
          </a:p>
          <a:p>
            <a:pPr lvl="1"/>
            <a:r>
              <a:rPr lang="nl-NL" dirty="0" err="1"/>
              <a:t>Specify</a:t>
            </a:r>
            <a:r>
              <a:rPr lang="nl-NL" dirty="0"/>
              <a:t> Headers</a:t>
            </a:r>
          </a:p>
          <a:p>
            <a:pPr lvl="1"/>
            <a:r>
              <a:rPr lang="nl-NL" dirty="0" err="1"/>
              <a:t>Specify</a:t>
            </a:r>
            <a:r>
              <a:rPr lang="nl-NL" dirty="0"/>
              <a:t> Interval</a:t>
            </a:r>
          </a:p>
          <a:p>
            <a:pPr lvl="1"/>
            <a:r>
              <a:rPr lang="nl-NL" dirty="0" err="1"/>
              <a:t>From</a:t>
            </a:r>
            <a:r>
              <a:rPr lang="nl-NL" dirty="0"/>
              <a:t> </a:t>
            </a:r>
            <a:r>
              <a:rPr lang="nl-NL" dirty="0" err="1"/>
              <a:t>selected</a:t>
            </a:r>
            <a:r>
              <a:rPr lang="nl-NL" dirty="0"/>
              <a:t> </a:t>
            </a:r>
            <a:r>
              <a:rPr lang="nl-NL" dirty="0" err="1"/>
              <a:t>Vantage</a:t>
            </a:r>
            <a:r>
              <a:rPr lang="nl-NL" dirty="0"/>
              <a:t> Points</a:t>
            </a:r>
          </a:p>
          <a:p>
            <a:pPr lvl="2"/>
            <a:r>
              <a:rPr lang="nl-NL" dirty="0"/>
              <a:t>3rd party </a:t>
            </a:r>
            <a:r>
              <a:rPr lang="nl-NL" dirty="0" err="1"/>
              <a:t>clouds</a:t>
            </a:r>
            <a:r>
              <a:rPr lang="nl-NL" dirty="0"/>
              <a:t>, </a:t>
            </a:r>
            <a:r>
              <a:rPr lang="nl-NL" dirty="0" err="1"/>
              <a:t>geographic</a:t>
            </a:r>
            <a:r>
              <a:rPr lang="nl-NL" dirty="0"/>
              <a:t> </a:t>
            </a:r>
            <a:r>
              <a:rPr lang="nl-NL" dirty="0" err="1"/>
              <a:t>location</a:t>
            </a:r>
            <a:endParaRPr lang="nl-NL" dirty="0"/>
          </a:p>
          <a:p>
            <a:r>
              <a:rPr lang="nl-NL" dirty="0"/>
              <a:t>Health Check </a:t>
            </a:r>
            <a:r>
              <a:rPr lang="nl-NL" dirty="0" err="1"/>
              <a:t>results</a:t>
            </a:r>
            <a:r>
              <a:rPr lang="nl-NL" dirty="0"/>
              <a:t> </a:t>
            </a:r>
            <a:r>
              <a:rPr lang="nl-NL" dirty="0" err="1"/>
              <a:t>can</a:t>
            </a:r>
            <a:r>
              <a:rPr lang="nl-NL" dirty="0"/>
              <a:t> </a:t>
            </a:r>
            <a:r>
              <a:rPr lang="nl-NL" dirty="0" err="1"/>
              <a:t>be</a:t>
            </a:r>
            <a:r>
              <a:rPr lang="nl-NL" dirty="0"/>
              <a:t> </a:t>
            </a:r>
            <a:r>
              <a:rPr lang="nl-NL" dirty="0" err="1"/>
              <a:t>inspected</a:t>
            </a:r>
            <a:r>
              <a:rPr lang="nl-NL" dirty="0"/>
              <a:t> </a:t>
            </a:r>
            <a:r>
              <a:rPr lang="nl-NL" dirty="0" err="1"/>
              <a:t>through</a:t>
            </a:r>
            <a:r>
              <a:rPr lang="nl-NL" dirty="0"/>
              <a:t> </a:t>
            </a:r>
            <a:r>
              <a:rPr lang="nl-NL" dirty="0" err="1"/>
              <a:t>the</a:t>
            </a:r>
            <a:r>
              <a:rPr lang="nl-NL" dirty="0"/>
              <a:t> Monitor in </a:t>
            </a:r>
            <a:r>
              <a:rPr lang="nl-NL" dirty="0" err="1"/>
              <a:t>the</a:t>
            </a:r>
            <a:r>
              <a:rPr lang="nl-NL" dirty="0"/>
              <a:t> Console</a:t>
            </a:r>
          </a:p>
          <a:p>
            <a:endParaRPr lang="nl-NL" dirty="0"/>
          </a:p>
          <a:p>
            <a:endParaRPr lang="nl-NL" dirty="0"/>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AIOUG Webinars June 2020 | Oracle Cloud Native Application Development</a:t>
            </a:r>
            <a:endParaRPr lang="nl-NL"/>
          </a:p>
        </p:txBody>
      </p:sp>
      <p:pic>
        <p:nvPicPr>
          <p:cNvPr id="8" name="Snagit_SNG83A">
            <a:extLst>
              <a:ext uri="{FF2B5EF4-FFF2-40B4-BE49-F238E27FC236}">
                <a16:creationId xmlns:a16="http://schemas.microsoft.com/office/drawing/2014/main" id="{DD04661A-FDA7-42CD-ABA0-2449FE73BA5E}"/>
              </a:ext>
            </a:extLst>
          </p:cNvPr>
          <p:cNvPicPr>
            <a:picLocks noChangeAspect="1"/>
          </p:cNvPicPr>
          <p:nvPr/>
        </p:nvPicPr>
        <p:blipFill>
          <a:blip r:embed="rId2"/>
          <a:stretch>
            <a:fillRect/>
          </a:stretch>
        </p:blipFill>
        <p:spPr>
          <a:xfrm>
            <a:off x="5257935" y="288000"/>
            <a:ext cx="3650296" cy="1646063"/>
          </a:xfrm>
          <a:prstGeom prst="rect">
            <a:avLst/>
          </a:prstGeom>
        </p:spPr>
      </p:pic>
    </p:spTree>
    <p:extLst>
      <p:ext uri="{BB962C8B-B14F-4D97-AF65-F5344CB8AC3E}">
        <p14:creationId xmlns:p14="http://schemas.microsoft.com/office/powerpoint/2010/main" val="10976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2CADB5-1D6E-47D7-825F-E7FC31345C08}"/>
              </a:ext>
            </a:extLst>
          </p:cNvPr>
          <p:cNvSpPr>
            <a:spLocks noGrp="1"/>
          </p:cNvSpPr>
          <p:nvPr>
            <p:ph type="title"/>
          </p:nvPr>
        </p:nvSpPr>
        <p:spPr>
          <a:xfrm>
            <a:off x="719999" y="288000"/>
            <a:ext cx="6624000" cy="504000"/>
          </a:xfrm>
        </p:spPr>
        <p:txBody>
          <a:bodyPr/>
          <a:lstStyle/>
          <a:p>
            <a:r>
              <a:rPr lang="nl-NL" dirty="0"/>
              <a:t>Cloud </a:t>
            </a:r>
            <a:r>
              <a:rPr lang="nl-NL" dirty="0" err="1"/>
              <a:t>Capabilities</a:t>
            </a:r>
            <a:r>
              <a:rPr lang="nl-NL" dirty="0"/>
              <a:t> for Cloud Native development</a:t>
            </a:r>
            <a:endParaRPr lang="en-NL" dirty="0"/>
          </a:p>
        </p:txBody>
      </p:sp>
      <p:sp>
        <p:nvSpPr>
          <p:cNvPr id="3" name="Content Placeholder 2">
            <a:extLst>
              <a:ext uri="{FF2B5EF4-FFF2-40B4-BE49-F238E27FC236}">
                <a16:creationId xmlns:a16="http://schemas.microsoft.com/office/drawing/2014/main" id="{EA3E0964-C7B6-4C91-82BD-BE404D780E34}"/>
              </a:ext>
            </a:extLst>
          </p:cNvPr>
          <p:cNvSpPr>
            <a:spLocks noGrp="1"/>
          </p:cNvSpPr>
          <p:nvPr>
            <p:ph idx="1"/>
          </p:nvPr>
        </p:nvSpPr>
        <p:spPr>
          <a:xfrm>
            <a:off x="720003" y="936000"/>
            <a:ext cx="6623999" cy="3780000"/>
          </a:xfrm>
        </p:spPr>
        <p:txBody>
          <a:bodyPr/>
          <a:lstStyle/>
          <a:p>
            <a:r>
              <a:rPr lang="nl-NL" sz="1400" dirty="0" err="1"/>
              <a:t>Functions</a:t>
            </a:r>
            <a:endParaRPr lang="nl-NL" sz="1400" dirty="0"/>
          </a:p>
          <a:p>
            <a:r>
              <a:rPr lang="nl-NL" sz="1400" dirty="0"/>
              <a:t>API Gateway</a:t>
            </a:r>
          </a:p>
          <a:p>
            <a:r>
              <a:rPr lang="nl-NL" sz="1400" dirty="0"/>
              <a:t>Events</a:t>
            </a:r>
          </a:p>
          <a:p>
            <a:r>
              <a:rPr lang="nl-NL" sz="1400" dirty="0"/>
              <a:t>Data </a:t>
            </a:r>
            <a:r>
              <a:rPr lang="nl-NL" sz="1400" dirty="0" err="1"/>
              <a:t>Persistence</a:t>
            </a:r>
            <a:endParaRPr lang="nl-NL" sz="1400" dirty="0"/>
          </a:p>
          <a:p>
            <a:r>
              <a:rPr lang="nl-NL" sz="1400" dirty="0"/>
              <a:t>Cache</a:t>
            </a:r>
          </a:p>
          <a:p>
            <a:r>
              <a:rPr lang="nl-NL" sz="1400" dirty="0"/>
              <a:t>Security</a:t>
            </a:r>
          </a:p>
          <a:p>
            <a:pPr lvl="1"/>
            <a:r>
              <a:rPr lang="nl-NL" sz="1400" dirty="0"/>
              <a:t>Network access</a:t>
            </a:r>
          </a:p>
          <a:p>
            <a:pPr lvl="1"/>
            <a:r>
              <a:rPr lang="nl-NL" sz="1400" dirty="0"/>
              <a:t>Web Application Firewall (DDOS &amp; more)</a:t>
            </a:r>
          </a:p>
          <a:p>
            <a:pPr lvl="1"/>
            <a:r>
              <a:rPr lang="nl-NL" sz="1400" dirty="0" err="1"/>
              <a:t>Authentication</a:t>
            </a:r>
            <a:r>
              <a:rPr lang="nl-NL" sz="1400" dirty="0"/>
              <a:t> &amp; </a:t>
            </a:r>
            <a:r>
              <a:rPr lang="nl-NL" sz="1400" dirty="0" err="1"/>
              <a:t>Authorization</a:t>
            </a:r>
            <a:endParaRPr lang="nl-NL" sz="1400" dirty="0"/>
          </a:p>
          <a:p>
            <a:pPr lvl="1"/>
            <a:r>
              <a:rPr lang="nl-NL" sz="1400" dirty="0" err="1"/>
              <a:t>Key</a:t>
            </a:r>
            <a:r>
              <a:rPr lang="nl-NL" sz="1400" dirty="0"/>
              <a:t> Management</a:t>
            </a:r>
          </a:p>
          <a:p>
            <a:r>
              <a:rPr lang="nl-NL" sz="1400" dirty="0"/>
              <a:t>Monitoring</a:t>
            </a:r>
          </a:p>
          <a:p>
            <a:pPr lvl="1"/>
            <a:r>
              <a:rPr lang="nl-NL" sz="1400" dirty="0" err="1"/>
              <a:t>Metrics</a:t>
            </a:r>
            <a:r>
              <a:rPr lang="nl-NL" sz="1400" dirty="0"/>
              <a:t>, </a:t>
            </a:r>
            <a:r>
              <a:rPr lang="nl-NL" sz="1400" dirty="0" err="1"/>
              <a:t>notification</a:t>
            </a:r>
            <a:r>
              <a:rPr lang="nl-NL" sz="1400" dirty="0"/>
              <a:t>, </a:t>
            </a:r>
            <a:r>
              <a:rPr lang="nl-NL" sz="1400" dirty="0" err="1"/>
              <a:t>logging</a:t>
            </a:r>
            <a:endParaRPr lang="nl-NL" sz="1400" dirty="0"/>
          </a:p>
          <a:p>
            <a:pPr lvl="1"/>
            <a:r>
              <a:rPr lang="nl-NL" sz="1400" dirty="0"/>
              <a:t>Auditing</a:t>
            </a:r>
          </a:p>
          <a:p>
            <a:pPr lvl="1"/>
            <a:r>
              <a:rPr lang="nl-NL" sz="1400" dirty="0" err="1"/>
              <a:t>Cost</a:t>
            </a:r>
            <a:r>
              <a:rPr lang="nl-NL" sz="1400" dirty="0"/>
              <a:t> Control</a:t>
            </a:r>
          </a:p>
          <a:p>
            <a:r>
              <a:rPr lang="nl-NL" sz="1400" dirty="0"/>
              <a:t>Automation – CI/CD &amp; </a:t>
            </a:r>
            <a:r>
              <a:rPr lang="nl-NL" sz="1400" dirty="0" err="1"/>
              <a:t>DevOps</a:t>
            </a:r>
            <a:r>
              <a:rPr lang="nl-NL" sz="1400" dirty="0"/>
              <a:t> Pipelines</a:t>
            </a:r>
          </a:p>
          <a:p>
            <a:endParaRPr lang="nl-NL" sz="1400" dirty="0"/>
          </a:p>
        </p:txBody>
      </p:sp>
      <p:sp>
        <p:nvSpPr>
          <p:cNvPr id="4" name="Footer Placeholder 3">
            <a:extLst>
              <a:ext uri="{FF2B5EF4-FFF2-40B4-BE49-F238E27FC236}">
                <a16:creationId xmlns:a16="http://schemas.microsoft.com/office/drawing/2014/main" id="{1407C66A-8317-4AE2-9D90-1CDE3CEAA3F8}"/>
              </a:ext>
            </a:extLst>
          </p:cNvPr>
          <p:cNvSpPr>
            <a:spLocks noGrp="1"/>
          </p:cNvSpPr>
          <p:nvPr>
            <p:ph type="ftr" sz="quarter" idx="11"/>
          </p:nvPr>
        </p:nvSpPr>
        <p:spPr/>
        <p:txBody>
          <a:bodyPr/>
          <a:lstStyle/>
          <a:p>
            <a:r>
              <a:rPr lang="en-US"/>
              <a:t>AIOUG Webinars June 2020 | Oracle Cloud Native Application Development</a:t>
            </a:r>
            <a:endParaRPr lang="nl-NL"/>
          </a:p>
        </p:txBody>
      </p:sp>
      <p:sp>
        <p:nvSpPr>
          <p:cNvPr id="45" name="Rectangle 44">
            <a:extLst>
              <a:ext uri="{FF2B5EF4-FFF2-40B4-BE49-F238E27FC236}">
                <a16:creationId xmlns:a16="http://schemas.microsoft.com/office/drawing/2014/main" id="{00B435F6-E94D-4345-AB9F-C2B018E2497A}"/>
              </a:ext>
            </a:extLst>
          </p:cNvPr>
          <p:cNvSpPr/>
          <p:nvPr/>
        </p:nvSpPr>
        <p:spPr>
          <a:xfrm>
            <a:off x="5366161" y="1390393"/>
            <a:ext cx="1122066" cy="123603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46" name="TextBox 45">
            <a:extLst>
              <a:ext uri="{FF2B5EF4-FFF2-40B4-BE49-F238E27FC236}">
                <a16:creationId xmlns:a16="http://schemas.microsoft.com/office/drawing/2014/main" id="{982EEF3C-40D5-4810-A1A0-F5D0B6367CD1}"/>
              </a:ext>
            </a:extLst>
          </p:cNvPr>
          <p:cNvSpPr txBox="1"/>
          <p:nvPr/>
        </p:nvSpPr>
        <p:spPr>
          <a:xfrm>
            <a:off x="5429800" y="1693457"/>
            <a:ext cx="994787" cy="646331"/>
          </a:xfrm>
          <a:prstGeom prst="rect">
            <a:avLst/>
          </a:prstGeom>
          <a:noFill/>
        </p:spPr>
        <p:txBody>
          <a:bodyPr wrap="square" rtlCol="0">
            <a:spAutoFit/>
          </a:bodyPr>
          <a:lstStyle/>
          <a:p>
            <a:pPr algn="ctr"/>
            <a:r>
              <a:rPr lang="nl-NL" dirty="0">
                <a:solidFill>
                  <a:schemeClr val="bg1"/>
                </a:solidFill>
              </a:rPr>
              <a:t>API Gateway</a:t>
            </a:r>
          </a:p>
        </p:txBody>
      </p:sp>
      <p:sp>
        <p:nvSpPr>
          <p:cNvPr id="47" name="Rectangle 46">
            <a:extLst>
              <a:ext uri="{FF2B5EF4-FFF2-40B4-BE49-F238E27FC236}">
                <a16:creationId xmlns:a16="http://schemas.microsoft.com/office/drawing/2014/main" id="{DE6AE349-9285-47B5-AFA5-09B9CD44995E}"/>
              </a:ext>
            </a:extLst>
          </p:cNvPr>
          <p:cNvSpPr/>
          <p:nvPr/>
        </p:nvSpPr>
        <p:spPr>
          <a:xfrm>
            <a:off x="6773548" y="1657355"/>
            <a:ext cx="1122066" cy="691663"/>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48" name="TextBox 47">
            <a:extLst>
              <a:ext uri="{FF2B5EF4-FFF2-40B4-BE49-F238E27FC236}">
                <a16:creationId xmlns:a16="http://schemas.microsoft.com/office/drawing/2014/main" id="{15928510-EB66-400E-9BB4-0B6C243D238F}"/>
              </a:ext>
            </a:extLst>
          </p:cNvPr>
          <p:cNvSpPr txBox="1"/>
          <p:nvPr/>
        </p:nvSpPr>
        <p:spPr>
          <a:xfrm>
            <a:off x="6773548" y="1720599"/>
            <a:ext cx="1122066" cy="369332"/>
          </a:xfrm>
          <a:prstGeom prst="rect">
            <a:avLst/>
          </a:prstGeom>
          <a:noFill/>
        </p:spPr>
        <p:txBody>
          <a:bodyPr wrap="square" rtlCol="0">
            <a:spAutoFit/>
          </a:bodyPr>
          <a:lstStyle/>
          <a:p>
            <a:pPr algn="ctr"/>
            <a:r>
              <a:rPr lang="nl-NL" dirty="0" err="1">
                <a:solidFill>
                  <a:schemeClr val="bg1"/>
                </a:solidFill>
              </a:rPr>
              <a:t>Function</a:t>
            </a:r>
            <a:endParaRPr lang="nl-NL" dirty="0">
              <a:solidFill>
                <a:schemeClr val="bg1"/>
              </a:solidFill>
            </a:endParaRPr>
          </a:p>
        </p:txBody>
      </p:sp>
      <p:sp>
        <p:nvSpPr>
          <p:cNvPr id="49" name="Rectangle 48">
            <a:extLst>
              <a:ext uri="{FF2B5EF4-FFF2-40B4-BE49-F238E27FC236}">
                <a16:creationId xmlns:a16="http://schemas.microsoft.com/office/drawing/2014/main" id="{FAE5F722-004C-4FDC-A0D7-9893041619EE}"/>
              </a:ext>
            </a:extLst>
          </p:cNvPr>
          <p:cNvSpPr/>
          <p:nvPr/>
        </p:nvSpPr>
        <p:spPr>
          <a:xfrm>
            <a:off x="5366161" y="2797550"/>
            <a:ext cx="1122066" cy="58298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50" name="TextBox 49">
            <a:extLst>
              <a:ext uri="{FF2B5EF4-FFF2-40B4-BE49-F238E27FC236}">
                <a16:creationId xmlns:a16="http://schemas.microsoft.com/office/drawing/2014/main" id="{E78F3754-9F38-4624-8DF7-89071D1D9899}"/>
              </a:ext>
            </a:extLst>
          </p:cNvPr>
          <p:cNvSpPr txBox="1"/>
          <p:nvPr/>
        </p:nvSpPr>
        <p:spPr>
          <a:xfrm>
            <a:off x="5300203" y="2944899"/>
            <a:ext cx="1296237" cy="307777"/>
          </a:xfrm>
          <a:prstGeom prst="rect">
            <a:avLst/>
          </a:prstGeom>
          <a:noFill/>
        </p:spPr>
        <p:txBody>
          <a:bodyPr wrap="square" rtlCol="0">
            <a:spAutoFit/>
          </a:bodyPr>
          <a:lstStyle/>
          <a:p>
            <a:pPr algn="ctr"/>
            <a:r>
              <a:rPr lang="nl-NL" dirty="0">
                <a:solidFill>
                  <a:schemeClr val="bg1"/>
                </a:solidFill>
              </a:rPr>
              <a:t>Event Topic</a:t>
            </a:r>
            <a:endParaRPr lang="en-NL" b="1" dirty="0">
              <a:solidFill>
                <a:schemeClr val="bg1"/>
              </a:solidFill>
            </a:endParaRPr>
          </a:p>
        </p:txBody>
      </p:sp>
      <p:sp>
        <p:nvSpPr>
          <p:cNvPr id="51" name="Rectangle 50">
            <a:extLst>
              <a:ext uri="{FF2B5EF4-FFF2-40B4-BE49-F238E27FC236}">
                <a16:creationId xmlns:a16="http://schemas.microsoft.com/office/drawing/2014/main" id="{30D56FAE-24BD-451F-9305-2EF8943F921E}"/>
              </a:ext>
            </a:extLst>
          </p:cNvPr>
          <p:cNvSpPr/>
          <p:nvPr/>
        </p:nvSpPr>
        <p:spPr>
          <a:xfrm>
            <a:off x="6335443" y="3611617"/>
            <a:ext cx="1314634" cy="686439"/>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52" name="TextBox 51">
            <a:extLst>
              <a:ext uri="{FF2B5EF4-FFF2-40B4-BE49-F238E27FC236}">
                <a16:creationId xmlns:a16="http://schemas.microsoft.com/office/drawing/2014/main" id="{CB4E5FB9-E8BC-4A50-877E-6EBE723E7A84}"/>
              </a:ext>
            </a:extLst>
          </p:cNvPr>
          <p:cNvSpPr txBox="1"/>
          <p:nvPr/>
        </p:nvSpPr>
        <p:spPr>
          <a:xfrm>
            <a:off x="6253206" y="3825245"/>
            <a:ext cx="1487524" cy="307777"/>
          </a:xfrm>
          <a:prstGeom prst="rect">
            <a:avLst/>
          </a:prstGeom>
          <a:noFill/>
        </p:spPr>
        <p:txBody>
          <a:bodyPr wrap="square" rtlCol="0">
            <a:spAutoFit/>
          </a:bodyPr>
          <a:lstStyle/>
          <a:p>
            <a:pPr algn="ctr"/>
            <a:r>
              <a:rPr lang="nl-NL" dirty="0">
                <a:solidFill>
                  <a:schemeClr val="bg1"/>
                </a:solidFill>
              </a:rPr>
              <a:t>Data Storage</a:t>
            </a:r>
          </a:p>
        </p:txBody>
      </p:sp>
      <p:sp>
        <p:nvSpPr>
          <p:cNvPr id="53" name="Rectangle 52">
            <a:extLst>
              <a:ext uri="{FF2B5EF4-FFF2-40B4-BE49-F238E27FC236}">
                <a16:creationId xmlns:a16="http://schemas.microsoft.com/office/drawing/2014/main" id="{3BA8E9FC-33E1-4F5B-B00D-934E5B1905F7}"/>
              </a:ext>
            </a:extLst>
          </p:cNvPr>
          <p:cNvSpPr/>
          <p:nvPr/>
        </p:nvSpPr>
        <p:spPr>
          <a:xfrm>
            <a:off x="7740730" y="3611617"/>
            <a:ext cx="1122066" cy="674387"/>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54" name="TextBox 53">
            <a:extLst>
              <a:ext uri="{FF2B5EF4-FFF2-40B4-BE49-F238E27FC236}">
                <a16:creationId xmlns:a16="http://schemas.microsoft.com/office/drawing/2014/main" id="{4C6C53B0-4F17-47E8-9FB3-F4EB4238070F}"/>
              </a:ext>
            </a:extLst>
          </p:cNvPr>
          <p:cNvSpPr txBox="1"/>
          <p:nvPr/>
        </p:nvSpPr>
        <p:spPr>
          <a:xfrm>
            <a:off x="7740730" y="3825245"/>
            <a:ext cx="1122066" cy="369332"/>
          </a:xfrm>
          <a:prstGeom prst="rect">
            <a:avLst/>
          </a:prstGeom>
          <a:noFill/>
        </p:spPr>
        <p:txBody>
          <a:bodyPr wrap="square" rtlCol="0">
            <a:spAutoFit/>
          </a:bodyPr>
          <a:lstStyle/>
          <a:p>
            <a:pPr algn="ctr"/>
            <a:r>
              <a:rPr lang="nl-NL" dirty="0">
                <a:solidFill>
                  <a:schemeClr val="bg1"/>
                </a:solidFill>
              </a:rPr>
              <a:t>Cache</a:t>
            </a:r>
          </a:p>
        </p:txBody>
      </p:sp>
      <p:sp>
        <p:nvSpPr>
          <p:cNvPr id="55" name="Rectangle 54">
            <a:extLst>
              <a:ext uri="{FF2B5EF4-FFF2-40B4-BE49-F238E27FC236}">
                <a16:creationId xmlns:a16="http://schemas.microsoft.com/office/drawing/2014/main" id="{22473993-C56F-4643-A06E-43FB4F188EDC}"/>
              </a:ext>
            </a:extLst>
          </p:cNvPr>
          <p:cNvSpPr/>
          <p:nvPr/>
        </p:nvSpPr>
        <p:spPr>
          <a:xfrm>
            <a:off x="5366160" y="911118"/>
            <a:ext cx="3496636" cy="4028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56" name="TextBox 55">
            <a:extLst>
              <a:ext uri="{FF2B5EF4-FFF2-40B4-BE49-F238E27FC236}">
                <a16:creationId xmlns:a16="http://schemas.microsoft.com/office/drawing/2014/main" id="{F1D4EA62-9D2B-4B31-8D42-EE7C58666C10}"/>
              </a:ext>
            </a:extLst>
          </p:cNvPr>
          <p:cNvSpPr txBox="1"/>
          <p:nvPr/>
        </p:nvSpPr>
        <p:spPr>
          <a:xfrm>
            <a:off x="6686462" y="991083"/>
            <a:ext cx="1296237" cy="307777"/>
          </a:xfrm>
          <a:prstGeom prst="rect">
            <a:avLst/>
          </a:prstGeom>
          <a:noFill/>
        </p:spPr>
        <p:txBody>
          <a:bodyPr wrap="square" rtlCol="0">
            <a:spAutoFit/>
          </a:bodyPr>
          <a:lstStyle/>
          <a:p>
            <a:pPr algn="ctr"/>
            <a:r>
              <a:rPr lang="nl-NL" dirty="0">
                <a:solidFill>
                  <a:schemeClr val="bg1"/>
                </a:solidFill>
              </a:rPr>
              <a:t>Monitoring</a:t>
            </a:r>
            <a:endParaRPr lang="en-NL" b="1" dirty="0">
              <a:solidFill>
                <a:schemeClr val="bg1"/>
              </a:solidFill>
            </a:endParaRPr>
          </a:p>
        </p:txBody>
      </p:sp>
      <p:sp>
        <p:nvSpPr>
          <p:cNvPr id="57" name="Rectangle 56">
            <a:extLst>
              <a:ext uri="{FF2B5EF4-FFF2-40B4-BE49-F238E27FC236}">
                <a16:creationId xmlns:a16="http://schemas.microsoft.com/office/drawing/2014/main" id="{622F3D3B-2AFD-4519-874B-294EBBC0DC99}"/>
              </a:ext>
            </a:extLst>
          </p:cNvPr>
          <p:cNvSpPr/>
          <p:nvPr/>
        </p:nvSpPr>
        <p:spPr>
          <a:xfrm>
            <a:off x="4672668" y="711108"/>
            <a:ext cx="492428" cy="357489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58" name="TextBox 57">
            <a:extLst>
              <a:ext uri="{FF2B5EF4-FFF2-40B4-BE49-F238E27FC236}">
                <a16:creationId xmlns:a16="http://schemas.microsoft.com/office/drawing/2014/main" id="{01483E37-AFF8-4133-8335-C2FEF1945B8F}"/>
              </a:ext>
            </a:extLst>
          </p:cNvPr>
          <p:cNvSpPr txBox="1"/>
          <p:nvPr/>
        </p:nvSpPr>
        <p:spPr>
          <a:xfrm rot="5400000">
            <a:off x="3250105" y="2377504"/>
            <a:ext cx="3365357" cy="307777"/>
          </a:xfrm>
          <a:prstGeom prst="rect">
            <a:avLst/>
          </a:prstGeom>
          <a:noFill/>
        </p:spPr>
        <p:txBody>
          <a:bodyPr wrap="square" rtlCol="0">
            <a:spAutoFit/>
          </a:bodyPr>
          <a:lstStyle/>
          <a:p>
            <a:pPr algn="ctr"/>
            <a:r>
              <a:rPr lang="nl-NL" dirty="0">
                <a:solidFill>
                  <a:schemeClr val="bg1"/>
                </a:solidFill>
              </a:rPr>
              <a:t>Security (WAF, Network, </a:t>
            </a:r>
            <a:r>
              <a:rPr lang="nl-NL" dirty="0" err="1">
                <a:solidFill>
                  <a:schemeClr val="bg1"/>
                </a:solidFill>
              </a:rPr>
              <a:t>Authorization</a:t>
            </a:r>
            <a:endParaRPr lang="en-NL" b="1" dirty="0">
              <a:solidFill>
                <a:schemeClr val="bg1"/>
              </a:solidFill>
            </a:endParaRPr>
          </a:p>
        </p:txBody>
      </p:sp>
      <p:sp>
        <p:nvSpPr>
          <p:cNvPr id="59" name="Rectangle 58">
            <a:extLst>
              <a:ext uri="{FF2B5EF4-FFF2-40B4-BE49-F238E27FC236}">
                <a16:creationId xmlns:a16="http://schemas.microsoft.com/office/drawing/2014/main" id="{20A24170-36F2-4BFC-BBCA-88878C5EAFD9}"/>
              </a:ext>
            </a:extLst>
          </p:cNvPr>
          <p:cNvSpPr/>
          <p:nvPr/>
        </p:nvSpPr>
        <p:spPr>
          <a:xfrm>
            <a:off x="4672668" y="4397862"/>
            <a:ext cx="4190128" cy="402854"/>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60" name="TextBox 59">
            <a:extLst>
              <a:ext uri="{FF2B5EF4-FFF2-40B4-BE49-F238E27FC236}">
                <a16:creationId xmlns:a16="http://schemas.microsoft.com/office/drawing/2014/main" id="{A7017803-25E4-4C87-9B0B-F97A0E5C58ED}"/>
              </a:ext>
            </a:extLst>
          </p:cNvPr>
          <p:cNvSpPr txBox="1"/>
          <p:nvPr/>
        </p:nvSpPr>
        <p:spPr>
          <a:xfrm>
            <a:off x="5663094" y="4459417"/>
            <a:ext cx="2319605" cy="307777"/>
          </a:xfrm>
          <a:prstGeom prst="rect">
            <a:avLst/>
          </a:prstGeom>
          <a:noFill/>
        </p:spPr>
        <p:txBody>
          <a:bodyPr wrap="square" rtlCol="0">
            <a:spAutoFit/>
          </a:bodyPr>
          <a:lstStyle/>
          <a:p>
            <a:pPr algn="ctr"/>
            <a:r>
              <a:rPr lang="nl-NL" dirty="0">
                <a:solidFill>
                  <a:schemeClr val="bg1"/>
                </a:solidFill>
              </a:rPr>
              <a:t>CI/CD &amp; </a:t>
            </a:r>
            <a:r>
              <a:rPr lang="nl-NL" dirty="0" err="1">
                <a:solidFill>
                  <a:schemeClr val="bg1"/>
                </a:solidFill>
              </a:rPr>
              <a:t>DevOps</a:t>
            </a:r>
            <a:r>
              <a:rPr lang="nl-NL" dirty="0">
                <a:solidFill>
                  <a:schemeClr val="bg1"/>
                </a:solidFill>
              </a:rPr>
              <a:t> Pipelines</a:t>
            </a:r>
            <a:endParaRPr lang="en-NL" b="1" dirty="0">
              <a:solidFill>
                <a:schemeClr val="bg1"/>
              </a:solidFill>
            </a:endParaRPr>
          </a:p>
        </p:txBody>
      </p:sp>
    </p:spTree>
    <p:extLst>
      <p:ext uri="{BB962C8B-B14F-4D97-AF65-F5344CB8AC3E}">
        <p14:creationId xmlns:p14="http://schemas.microsoft.com/office/powerpoint/2010/main" val="425644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4" end="4"/>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5" end="5"/>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9" end="9"/>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0" end="10"/>
                                            </p:txEl>
                                          </p:spTgt>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
                                            <p:txEl>
                                              <p:pRg st="11" end="11"/>
                                            </p:txEl>
                                          </p:spTgt>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
                                            <p:txEl>
                                              <p:pRg st="12" end="12"/>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 – Health Checks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a:t>OCI does </a:t>
            </a:r>
            <a:r>
              <a:rPr lang="nl-NL" dirty="0" err="1"/>
              <a:t>not</a:t>
            </a:r>
            <a:r>
              <a:rPr lang="nl-NL" dirty="0"/>
              <a:t> </a:t>
            </a:r>
            <a:r>
              <a:rPr lang="nl-NL" dirty="0" err="1"/>
              <a:t>currently</a:t>
            </a:r>
            <a:r>
              <a:rPr lang="nl-NL" dirty="0"/>
              <a:t> have a way </a:t>
            </a:r>
            <a:r>
              <a:rPr lang="nl-NL" dirty="0" err="1"/>
              <a:t>to</a:t>
            </a:r>
            <a:r>
              <a:rPr lang="nl-NL" dirty="0"/>
              <a:t> </a:t>
            </a:r>
            <a:r>
              <a:rPr lang="nl-NL" dirty="0" err="1"/>
              <a:t>schedule</a:t>
            </a:r>
            <a:r>
              <a:rPr lang="nl-NL" dirty="0"/>
              <a:t> jobs</a:t>
            </a:r>
          </a:p>
          <a:p>
            <a:pPr lvl="1"/>
            <a:r>
              <a:rPr lang="nl-NL" dirty="0"/>
              <a:t>Health Checks are </a:t>
            </a:r>
            <a:r>
              <a:rPr lang="nl-NL" dirty="0" err="1"/>
              <a:t>scheduled</a:t>
            </a:r>
            <a:r>
              <a:rPr lang="nl-NL" dirty="0"/>
              <a:t> HTTP(S) </a:t>
            </a:r>
            <a:r>
              <a:rPr lang="nl-NL" dirty="0" err="1"/>
              <a:t>requests</a:t>
            </a:r>
            <a:endParaRPr lang="nl-NL" dirty="0"/>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AIOUG Webinars June 2020 | Oracle Cloud Native Application Development</a:t>
            </a:r>
            <a:endParaRPr lang="nl-NL"/>
          </a:p>
        </p:txBody>
      </p:sp>
      <p:pic>
        <p:nvPicPr>
          <p:cNvPr id="8" name="Snagit_SNG83A">
            <a:extLst>
              <a:ext uri="{FF2B5EF4-FFF2-40B4-BE49-F238E27FC236}">
                <a16:creationId xmlns:a16="http://schemas.microsoft.com/office/drawing/2014/main" id="{DD04661A-FDA7-42CD-ABA0-2449FE73BA5E}"/>
              </a:ext>
            </a:extLst>
          </p:cNvPr>
          <p:cNvPicPr>
            <a:picLocks noChangeAspect="1"/>
          </p:cNvPicPr>
          <p:nvPr/>
        </p:nvPicPr>
        <p:blipFill>
          <a:blip r:embed="rId2"/>
          <a:stretch>
            <a:fillRect/>
          </a:stretch>
        </p:blipFill>
        <p:spPr>
          <a:xfrm>
            <a:off x="5314206" y="265292"/>
            <a:ext cx="3650296" cy="1646063"/>
          </a:xfrm>
          <a:prstGeom prst="rect">
            <a:avLst/>
          </a:prstGeom>
        </p:spPr>
      </p:pic>
      <p:grpSp>
        <p:nvGrpSpPr>
          <p:cNvPr id="20" name="Group 19">
            <a:extLst>
              <a:ext uri="{FF2B5EF4-FFF2-40B4-BE49-F238E27FC236}">
                <a16:creationId xmlns:a16="http://schemas.microsoft.com/office/drawing/2014/main" id="{22171252-0042-4859-94EB-97FAEC902674}"/>
              </a:ext>
            </a:extLst>
          </p:cNvPr>
          <p:cNvGrpSpPr/>
          <p:nvPr/>
        </p:nvGrpSpPr>
        <p:grpSpPr>
          <a:xfrm>
            <a:off x="2064596" y="2916515"/>
            <a:ext cx="805942" cy="937662"/>
            <a:chOff x="7676309" y="2584867"/>
            <a:chExt cx="805942" cy="937662"/>
          </a:xfrm>
        </p:grpSpPr>
        <p:grpSp>
          <p:nvGrpSpPr>
            <p:cNvPr id="21" name="Group 20">
              <a:extLst>
                <a:ext uri="{FF2B5EF4-FFF2-40B4-BE49-F238E27FC236}">
                  <a16:creationId xmlns:a16="http://schemas.microsoft.com/office/drawing/2014/main" id="{5BD2012F-3C24-4BD6-9F30-11F62313182B}"/>
                </a:ext>
              </a:extLst>
            </p:cNvPr>
            <p:cNvGrpSpPr/>
            <p:nvPr/>
          </p:nvGrpSpPr>
          <p:grpSpPr>
            <a:xfrm>
              <a:off x="7730803" y="2584867"/>
              <a:ext cx="677701" cy="695030"/>
              <a:chOff x="7053326" y="4004425"/>
              <a:chExt cx="606942" cy="622462"/>
            </a:xfrm>
          </p:grpSpPr>
          <p:sp>
            <p:nvSpPr>
              <p:cNvPr id="23" name="Rectangle 22">
                <a:extLst>
                  <a:ext uri="{FF2B5EF4-FFF2-40B4-BE49-F238E27FC236}">
                    <a16:creationId xmlns:a16="http://schemas.microsoft.com/office/drawing/2014/main" id="{E1C7E199-FE87-4BFA-919B-855028EBDA54}"/>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72044F63-7391-4488-A0AF-451793075994}"/>
                  </a:ext>
                </a:extLst>
              </p:cNvPr>
              <p:cNvGrpSpPr/>
              <p:nvPr/>
            </p:nvGrpSpPr>
            <p:grpSpPr>
              <a:xfrm>
                <a:off x="7163032" y="4055780"/>
                <a:ext cx="363451" cy="527464"/>
                <a:chOff x="9231825" y="4077333"/>
                <a:chExt cx="439737" cy="638175"/>
              </a:xfrm>
            </p:grpSpPr>
            <p:sp>
              <p:nvSpPr>
                <p:cNvPr id="25" name="Freeform 40">
                  <a:extLst>
                    <a:ext uri="{FF2B5EF4-FFF2-40B4-BE49-F238E27FC236}">
                      <a16:creationId xmlns:a16="http://schemas.microsoft.com/office/drawing/2014/main" id="{A8BB1C78-E757-4D3F-A402-728D7C0D6B8B}"/>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6" name="Freeform 41">
                  <a:extLst>
                    <a:ext uri="{FF2B5EF4-FFF2-40B4-BE49-F238E27FC236}">
                      <a16:creationId xmlns:a16="http://schemas.microsoft.com/office/drawing/2014/main" id="{BE6D00F4-7C27-43C4-979E-538BD5499635}"/>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2">
                  <a:extLst>
                    <a:ext uri="{FF2B5EF4-FFF2-40B4-BE49-F238E27FC236}">
                      <a16:creationId xmlns:a16="http://schemas.microsoft.com/office/drawing/2014/main" id="{231A5493-C331-46C9-9835-920FF008006B}"/>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3">
                  <a:extLst>
                    <a:ext uri="{FF2B5EF4-FFF2-40B4-BE49-F238E27FC236}">
                      <a16:creationId xmlns:a16="http://schemas.microsoft.com/office/drawing/2014/main" id="{AC433A54-DC8A-4001-B897-D3B0E505BD9C}"/>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4">
                  <a:extLst>
                    <a:ext uri="{FF2B5EF4-FFF2-40B4-BE49-F238E27FC236}">
                      <a16:creationId xmlns:a16="http://schemas.microsoft.com/office/drawing/2014/main" id="{3AACF4B3-B884-41F4-A9C3-E508FFD39A4B}"/>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2" name="Rectangle 21">
              <a:extLst>
                <a:ext uri="{FF2B5EF4-FFF2-40B4-BE49-F238E27FC236}">
                  <a16:creationId xmlns:a16="http://schemas.microsoft.com/office/drawing/2014/main" id="{F2AB6456-3058-4C5D-A081-A8ECDA0F2E6D}"/>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35" name="Rectangle: Rounded Corners 34">
            <a:extLst>
              <a:ext uri="{FF2B5EF4-FFF2-40B4-BE49-F238E27FC236}">
                <a16:creationId xmlns:a16="http://schemas.microsoft.com/office/drawing/2014/main" id="{4C5E1D05-052C-4012-A33E-FEB6E65F519E}"/>
              </a:ext>
            </a:extLst>
          </p:cNvPr>
          <p:cNvSpPr/>
          <p:nvPr/>
        </p:nvSpPr>
        <p:spPr>
          <a:xfrm>
            <a:off x="3564500" y="3470680"/>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36" name="Rectangle: Rounded Corners 35">
            <a:extLst>
              <a:ext uri="{FF2B5EF4-FFF2-40B4-BE49-F238E27FC236}">
                <a16:creationId xmlns:a16="http://schemas.microsoft.com/office/drawing/2014/main" id="{D22F3CE3-0764-461C-A24B-0828C99C1B55}"/>
              </a:ext>
            </a:extLst>
          </p:cNvPr>
          <p:cNvSpPr/>
          <p:nvPr/>
        </p:nvSpPr>
        <p:spPr>
          <a:xfrm>
            <a:off x="4551374" y="394609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37" name="Connector: Elbow 36">
            <a:extLst>
              <a:ext uri="{FF2B5EF4-FFF2-40B4-BE49-F238E27FC236}">
                <a16:creationId xmlns:a16="http://schemas.microsoft.com/office/drawing/2014/main" id="{5AB6D987-E8BD-49E5-BCCA-FA8B8879B1AF}"/>
              </a:ext>
            </a:extLst>
          </p:cNvPr>
          <p:cNvCxnSpPr>
            <a:cxnSpLocks/>
          </p:cNvCxnSpPr>
          <p:nvPr/>
        </p:nvCxnSpPr>
        <p:spPr>
          <a:xfrm>
            <a:off x="4189684" y="4105665"/>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FABC52DF-0478-4F3E-AA10-99C5DEBB0DAC}"/>
              </a:ext>
            </a:extLst>
          </p:cNvPr>
          <p:cNvCxnSpPr/>
          <p:nvPr/>
        </p:nvCxnSpPr>
        <p:spPr>
          <a:xfrm>
            <a:off x="2638097" y="3298148"/>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c 40" descr="Alarm clock">
            <a:extLst>
              <a:ext uri="{FF2B5EF4-FFF2-40B4-BE49-F238E27FC236}">
                <a16:creationId xmlns:a16="http://schemas.microsoft.com/office/drawing/2014/main" id="{117F89DC-C85D-44D7-B982-48FC2A4FB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2448" y="3272517"/>
            <a:ext cx="422382" cy="422382"/>
          </a:xfrm>
          <a:prstGeom prst="rect">
            <a:avLst/>
          </a:prstGeom>
        </p:spPr>
      </p:pic>
      <p:sp>
        <p:nvSpPr>
          <p:cNvPr id="42" name="Speech Bubble: Rectangle with Corners Rounded 41">
            <a:extLst>
              <a:ext uri="{FF2B5EF4-FFF2-40B4-BE49-F238E27FC236}">
                <a16:creationId xmlns:a16="http://schemas.microsoft.com/office/drawing/2014/main" id="{36169FC1-0227-4CF3-B4F4-289ACE14E39C}"/>
              </a:ext>
            </a:extLst>
          </p:cNvPr>
          <p:cNvSpPr/>
          <p:nvPr/>
        </p:nvSpPr>
        <p:spPr>
          <a:xfrm>
            <a:off x="1185190" y="2532467"/>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Tree>
    <p:extLst>
      <p:ext uri="{BB962C8B-B14F-4D97-AF65-F5344CB8AC3E}">
        <p14:creationId xmlns:p14="http://schemas.microsoft.com/office/powerpoint/2010/main" val="9770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Summary</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1129876" y="1634088"/>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17088"/>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4164745-6875-45A4-A845-7590CA34B706}"/>
              </a:ext>
            </a:extLst>
          </p:cNvPr>
          <p:cNvSpPr txBox="1"/>
          <p:nvPr/>
        </p:nvSpPr>
        <p:spPr>
          <a:xfrm>
            <a:off x="1427087" y="4283799"/>
            <a:ext cx="501740" cy="200055"/>
          </a:xfrm>
          <a:prstGeom prst="rect">
            <a:avLst/>
          </a:prstGeom>
          <a:noFill/>
        </p:spPr>
        <p:txBody>
          <a:bodyPr wrap="none" lIns="0" tIns="0" rIns="0" bIns="0" rtlCol="0">
            <a:spAutoFit/>
          </a:bodyPr>
          <a:lstStyle/>
          <a:p>
            <a:r>
              <a:rPr lang="nl-NL" sz="1300" dirty="0"/>
              <a:t>#</a:t>
            </a:r>
            <a:r>
              <a:rPr lang="nl-NL" sz="1300" dirty="0" err="1"/>
              <a:t>aioug</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4014" y="1661357"/>
            <a:ext cx="270053" cy="270053"/>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703377" y="2015721"/>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7728" y="1990090"/>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2" name="Footer Placeholder 1">
            <a:extLst>
              <a:ext uri="{FF2B5EF4-FFF2-40B4-BE49-F238E27FC236}">
                <a16:creationId xmlns:a16="http://schemas.microsoft.com/office/drawing/2014/main" id="{B2B5561A-E655-4269-A76E-36EAABD60D09}"/>
              </a:ext>
            </a:extLst>
          </p:cNvPr>
          <p:cNvSpPr>
            <a:spLocks noGrp="1"/>
          </p:cNvSpPr>
          <p:nvPr>
            <p:ph type="ftr" sz="quarter" idx="11"/>
          </p:nvPr>
        </p:nvSpPr>
        <p:spPr/>
        <p:txBody>
          <a:bodyPr/>
          <a:lstStyle/>
          <a:p>
            <a:r>
              <a:rPr lang="en-US"/>
              <a:t>AIOUG Webinars June 2020 | Oracle Cloud Native Application Development</a:t>
            </a:r>
            <a:endParaRPr lang="nl-NL"/>
          </a:p>
        </p:txBody>
      </p:sp>
      <p:grpSp>
        <p:nvGrpSpPr>
          <p:cNvPr id="110" name="Group 109">
            <a:extLst>
              <a:ext uri="{FF2B5EF4-FFF2-40B4-BE49-F238E27FC236}">
                <a16:creationId xmlns:a16="http://schemas.microsoft.com/office/drawing/2014/main" id="{B79063BB-E7F8-426E-8F69-314090EA3B12}"/>
              </a:ext>
            </a:extLst>
          </p:cNvPr>
          <p:cNvGrpSpPr/>
          <p:nvPr/>
        </p:nvGrpSpPr>
        <p:grpSpPr>
          <a:xfrm>
            <a:off x="4167488" y="3664910"/>
            <a:ext cx="805942" cy="924017"/>
            <a:chOff x="10565918" y="1521439"/>
            <a:chExt cx="805942" cy="924017"/>
          </a:xfrm>
        </p:grpSpPr>
        <p:grpSp>
          <p:nvGrpSpPr>
            <p:cNvPr id="111" name="Group 110">
              <a:extLst>
                <a:ext uri="{FF2B5EF4-FFF2-40B4-BE49-F238E27FC236}">
                  <a16:creationId xmlns:a16="http://schemas.microsoft.com/office/drawing/2014/main" id="{E88905E2-6A76-4C12-AE3B-EB02ABB2584A}"/>
                </a:ext>
              </a:extLst>
            </p:cNvPr>
            <p:cNvGrpSpPr/>
            <p:nvPr/>
          </p:nvGrpSpPr>
          <p:grpSpPr>
            <a:xfrm>
              <a:off x="10621648" y="1521439"/>
              <a:ext cx="724280" cy="543828"/>
              <a:chOff x="5830775" y="4014585"/>
              <a:chExt cx="724280" cy="543828"/>
            </a:xfrm>
          </p:grpSpPr>
          <p:sp>
            <p:nvSpPr>
              <p:cNvPr id="113" name="Rectangle 112">
                <a:extLst>
                  <a:ext uri="{FF2B5EF4-FFF2-40B4-BE49-F238E27FC236}">
                    <a16:creationId xmlns:a16="http://schemas.microsoft.com/office/drawing/2014/main" id="{E3CBFB40-2FFD-4E17-866F-4DD14C481939}"/>
                  </a:ext>
                </a:extLst>
              </p:cNvPr>
              <p:cNvSpPr/>
              <p:nvPr/>
            </p:nvSpPr>
            <p:spPr>
              <a:xfrm>
                <a:off x="5830775" y="4014585"/>
                <a:ext cx="724280" cy="543828"/>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14" name="Group 113">
                <a:extLst>
                  <a:ext uri="{FF2B5EF4-FFF2-40B4-BE49-F238E27FC236}">
                    <a16:creationId xmlns:a16="http://schemas.microsoft.com/office/drawing/2014/main" id="{D652B473-6224-4C61-8AA8-32A27B0F23CE}"/>
                  </a:ext>
                </a:extLst>
              </p:cNvPr>
              <p:cNvGrpSpPr/>
              <p:nvPr/>
            </p:nvGrpSpPr>
            <p:grpSpPr>
              <a:xfrm>
                <a:off x="5933397" y="4086499"/>
                <a:ext cx="523527" cy="406751"/>
                <a:chOff x="8057075" y="4162651"/>
                <a:chExt cx="633412" cy="492125"/>
              </a:xfrm>
            </p:grpSpPr>
            <p:sp>
              <p:nvSpPr>
                <p:cNvPr id="115" name="Freeform 48">
                  <a:extLst>
                    <a:ext uri="{FF2B5EF4-FFF2-40B4-BE49-F238E27FC236}">
                      <a16:creationId xmlns:a16="http://schemas.microsoft.com/office/drawing/2014/main" id="{8D3C2F44-9EE6-49CA-9748-0B4E48913452}"/>
                    </a:ext>
                  </a:extLst>
                </p:cNvPr>
                <p:cNvSpPr>
                  <a:spLocks noChangeArrowheads="1"/>
                </p:cNvSpPr>
                <p:nvPr/>
              </p:nvSpPr>
              <p:spPr bwMode="auto">
                <a:xfrm>
                  <a:off x="8057075" y="4162651"/>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16" name="Freeform 49">
                  <a:extLst>
                    <a:ext uri="{FF2B5EF4-FFF2-40B4-BE49-F238E27FC236}">
                      <a16:creationId xmlns:a16="http://schemas.microsoft.com/office/drawing/2014/main" id="{93E71EAC-1A80-4302-BE18-E5BE42F9459B}"/>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18" name="Freeform 50">
                  <a:extLst>
                    <a:ext uri="{FF2B5EF4-FFF2-40B4-BE49-F238E27FC236}">
                      <a16:creationId xmlns:a16="http://schemas.microsoft.com/office/drawing/2014/main" id="{68F64645-6D06-4CAF-8D1E-9C81BFD239EF}"/>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19" name="Freeform 51">
                  <a:extLst>
                    <a:ext uri="{FF2B5EF4-FFF2-40B4-BE49-F238E27FC236}">
                      <a16:creationId xmlns:a16="http://schemas.microsoft.com/office/drawing/2014/main" id="{7BC043EE-243C-446A-A2D5-112E56A0D9AF}"/>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0" name="Freeform 52">
                  <a:extLst>
                    <a:ext uri="{FF2B5EF4-FFF2-40B4-BE49-F238E27FC236}">
                      <a16:creationId xmlns:a16="http://schemas.microsoft.com/office/drawing/2014/main" id="{0117D18B-F1DF-4607-B146-D7442CDFCC4E}"/>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1" name="Freeform 53">
                  <a:extLst>
                    <a:ext uri="{FF2B5EF4-FFF2-40B4-BE49-F238E27FC236}">
                      <a16:creationId xmlns:a16="http://schemas.microsoft.com/office/drawing/2014/main" id="{A27B218E-94F6-414D-AA43-12A2E782ED34}"/>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2" name="Freeform 54">
                  <a:extLst>
                    <a:ext uri="{FF2B5EF4-FFF2-40B4-BE49-F238E27FC236}">
                      <a16:creationId xmlns:a16="http://schemas.microsoft.com/office/drawing/2014/main" id="{BF1E040C-07EB-46CB-82B3-41DB8F763250}"/>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4" name="Freeform 55">
                  <a:extLst>
                    <a:ext uri="{FF2B5EF4-FFF2-40B4-BE49-F238E27FC236}">
                      <a16:creationId xmlns:a16="http://schemas.microsoft.com/office/drawing/2014/main" id="{310A281A-957C-4356-ABC9-B3C69401B3C5}"/>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12" name="Rectangle 111">
              <a:extLst>
                <a:ext uri="{FF2B5EF4-FFF2-40B4-BE49-F238E27FC236}">
                  <a16:creationId xmlns:a16="http://schemas.microsoft.com/office/drawing/2014/main" id="{977E2118-CB1B-42EC-A59E-0F947150B9F0}"/>
                </a:ext>
              </a:extLst>
            </p:cNvPr>
            <p:cNvSpPr/>
            <p:nvPr/>
          </p:nvSpPr>
          <p:spPr>
            <a:xfrm>
              <a:off x="10565918" y="2106902"/>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Telemetry/</a:t>
              </a:r>
              <a:b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b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Monitoring</a:t>
              </a:r>
            </a:p>
          </p:txBody>
        </p:sp>
      </p:grpSp>
      <p:grpSp>
        <p:nvGrpSpPr>
          <p:cNvPr id="125" name="Group 124">
            <a:extLst>
              <a:ext uri="{FF2B5EF4-FFF2-40B4-BE49-F238E27FC236}">
                <a16:creationId xmlns:a16="http://schemas.microsoft.com/office/drawing/2014/main" id="{EB41CA87-476E-466B-AFC6-F591413C91C1}"/>
              </a:ext>
            </a:extLst>
          </p:cNvPr>
          <p:cNvGrpSpPr/>
          <p:nvPr/>
        </p:nvGrpSpPr>
        <p:grpSpPr>
          <a:xfrm>
            <a:off x="7483636" y="3102137"/>
            <a:ext cx="1192457" cy="1192457"/>
            <a:chOff x="283219" y="1109378"/>
            <a:chExt cx="1192457" cy="1192457"/>
          </a:xfrm>
        </p:grpSpPr>
        <p:pic>
          <p:nvPicPr>
            <p:cNvPr id="126" name="Graphic 85">
              <a:extLst>
                <a:ext uri="{FF2B5EF4-FFF2-40B4-BE49-F238E27FC236}">
                  <a16:creationId xmlns:a16="http://schemas.microsoft.com/office/drawing/2014/main" id="{6926BF3F-BA36-4B49-9C36-00625411A5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3219" y="1109378"/>
              <a:ext cx="1192457" cy="1192457"/>
            </a:xfrm>
            <a:prstGeom prst="rect">
              <a:avLst/>
            </a:prstGeom>
          </p:spPr>
        </p:pic>
        <p:sp>
          <p:nvSpPr>
            <p:cNvPr id="127" name="Rectangle 126">
              <a:extLst>
                <a:ext uri="{FF2B5EF4-FFF2-40B4-BE49-F238E27FC236}">
                  <a16:creationId xmlns:a16="http://schemas.microsoft.com/office/drawing/2014/main" id="{722494E8-B4A7-4B5E-8B5A-F53345775D35}"/>
                </a:ext>
              </a:extLst>
            </p:cNvPr>
            <p:cNvSpPr/>
            <p:nvPr/>
          </p:nvSpPr>
          <p:spPr>
            <a:xfrm>
              <a:off x="470961" y="205912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Logging</a:t>
              </a:r>
            </a:p>
          </p:txBody>
        </p:sp>
      </p:grpSp>
      <p:grpSp>
        <p:nvGrpSpPr>
          <p:cNvPr id="159" name="Group 158">
            <a:extLst>
              <a:ext uri="{FF2B5EF4-FFF2-40B4-BE49-F238E27FC236}">
                <a16:creationId xmlns:a16="http://schemas.microsoft.com/office/drawing/2014/main" id="{0CEC45CB-A73F-4293-829B-76583E50B818}"/>
              </a:ext>
            </a:extLst>
          </p:cNvPr>
          <p:cNvGrpSpPr/>
          <p:nvPr/>
        </p:nvGrpSpPr>
        <p:grpSpPr>
          <a:xfrm>
            <a:off x="6382199" y="3221582"/>
            <a:ext cx="918890" cy="543828"/>
            <a:chOff x="2442235" y="4963541"/>
            <a:chExt cx="1013320" cy="763860"/>
          </a:xfrm>
        </p:grpSpPr>
        <p:grpSp>
          <p:nvGrpSpPr>
            <p:cNvPr id="160" name="Group 159">
              <a:extLst>
                <a:ext uri="{FF2B5EF4-FFF2-40B4-BE49-F238E27FC236}">
                  <a16:creationId xmlns:a16="http://schemas.microsoft.com/office/drawing/2014/main" id="{BF7979CE-7835-4B57-B793-EED23DB5A045}"/>
                </a:ext>
              </a:extLst>
            </p:cNvPr>
            <p:cNvGrpSpPr/>
            <p:nvPr/>
          </p:nvGrpSpPr>
          <p:grpSpPr>
            <a:xfrm>
              <a:off x="2608290" y="4963541"/>
              <a:ext cx="728790" cy="602094"/>
              <a:chOff x="2608290" y="5138148"/>
              <a:chExt cx="728790" cy="602094"/>
            </a:xfrm>
          </p:grpSpPr>
          <p:sp>
            <p:nvSpPr>
              <p:cNvPr id="162" name="Rectangle 161">
                <a:extLst>
                  <a:ext uri="{FF2B5EF4-FFF2-40B4-BE49-F238E27FC236}">
                    <a16:creationId xmlns:a16="http://schemas.microsoft.com/office/drawing/2014/main" id="{573CD58F-2D75-4BBD-BEFE-5A606B234948}"/>
                  </a:ext>
                </a:extLst>
              </p:cNvPr>
              <p:cNvSpPr/>
              <p:nvPr/>
            </p:nvSpPr>
            <p:spPr>
              <a:xfrm>
                <a:off x="2608290" y="5138148"/>
                <a:ext cx="728790" cy="602094"/>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63" name="Group 162">
                <a:extLst>
                  <a:ext uri="{FF2B5EF4-FFF2-40B4-BE49-F238E27FC236}">
                    <a16:creationId xmlns:a16="http://schemas.microsoft.com/office/drawing/2014/main" id="{EBF2F976-6AB2-4EF5-99FE-95F776075209}"/>
                  </a:ext>
                </a:extLst>
              </p:cNvPr>
              <p:cNvGrpSpPr/>
              <p:nvPr/>
            </p:nvGrpSpPr>
            <p:grpSpPr>
              <a:xfrm>
                <a:off x="2691708" y="5235297"/>
                <a:ext cx="557643" cy="388382"/>
                <a:chOff x="2158952" y="5020277"/>
                <a:chExt cx="674688" cy="469900"/>
              </a:xfrm>
            </p:grpSpPr>
            <p:sp>
              <p:nvSpPr>
                <p:cNvPr id="164" name="Freeform 4">
                  <a:extLst>
                    <a:ext uri="{FF2B5EF4-FFF2-40B4-BE49-F238E27FC236}">
                      <a16:creationId xmlns:a16="http://schemas.microsoft.com/office/drawing/2014/main" id="{41B0E2E2-C910-47EE-83B0-D6F66B9A26AD}"/>
                    </a:ext>
                  </a:extLst>
                </p:cNvPr>
                <p:cNvSpPr>
                  <a:spLocks noChangeArrowheads="1"/>
                </p:cNvSpPr>
                <p:nvPr/>
              </p:nvSpPr>
              <p:spPr bwMode="auto">
                <a:xfrm>
                  <a:off x="2393902" y="5256814"/>
                  <a:ext cx="28575" cy="31750"/>
                </a:xfrm>
                <a:custGeom>
                  <a:avLst/>
                  <a:gdLst>
                    <a:gd name="T0" fmla="*/ 0 w 80"/>
                    <a:gd name="T1" fmla="*/ 44 h 90"/>
                    <a:gd name="T2" fmla="*/ 39 w 80"/>
                    <a:gd name="T3" fmla="*/ 89 h 90"/>
                    <a:gd name="T4" fmla="*/ 79 w 80"/>
                    <a:gd name="T5" fmla="*/ 57 h 90"/>
                    <a:gd name="T6" fmla="*/ 79 w 80"/>
                    <a:gd name="T7" fmla="*/ 21 h 90"/>
                    <a:gd name="T8" fmla="*/ 39 w 80"/>
                    <a:gd name="T9" fmla="*/ 0 h 90"/>
                    <a:gd name="T10" fmla="*/ 0 w 80"/>
                    <a:gd name="T11" fmla="*/ 44 h 90"/>
                  </a:gdLst>
                  <a:ahLst/>
                  <a:cxnLst>
                    <a:cxn ang="0">
                      <a:pos x="T0" y="T1"/>
                    </a:cxn>
                    <a:cxn ang="0">
                      <a:pos x="T2" y="T3"/>
                    </a:cxn>
                    <a:cxn ang="0">
                      <a:pos x="T4" y="T5"/>
                    </a:cxn>
                    <a:cxn ang="0">
                      <a:pos x="T6" y="T7"/>
                    </a:cxn>
                    <a:cxn ang="0">
                      <a:pos x="T8" y="T9"/>
                    </a:cxn>
                    <a:cxn ang="0">
                      <a:pos x="T10" y="T11"/>
                    </a:cxn>
                  </a:cxnLst>
                  <a:rect l="0" t="0" r="r" b="b"/>
                  <a:pathLst>
                    <a:path w="80" h="90">
                      <a:moveTo>
                        <a:pt x="0" y="44"/>
                      </a:moveTo>
                      <a:cubicBezTo>
                        <a:pt x="0" y="68"/>
                        <a:pt x="13" y="89"/>
                        <a:pt x="39" y="89"/>
                      </a:cubicBezTo>
                      <a:cubicBezTo>
                        <a:pt x="55" y="89"/>
                        <a:pt x="71" y="78"/>
                        <a:pt x="79" y="57"/>
                      </a:cubicBezTo>
                      <a:lnTo>
                        <a:pt x="79" y="21"/>
                      </a:lnTo>
                      <a:cubicBezTo>
                        <a:pt x="68" y="8"/>
                        <a:pt x="52" y="0"/>
                        <a:pt x="39" y="0"/>
                      </a:cubicBezTo>
                      <a:cubicBezTo>
                        <a:pt x="10" y="0"/>
                        <a:pt x="0" y="23"/>
                        <a:pt x="0" y="4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5" name="Freeform 5">
                  <a:extLst>
                    <a:ext uri="{FF2B5EF4-FFF2-40B4-BE49-F238E27FC236}">
                      <a16:creationId xmlns:a16="http://schemas.microsoft.com/office/drawing/2014/main" id="{32B8BD64-D2C6-4036-A1FE-DAADA18293E8}"/>
                    </a:ext>
                  </a:extLst>
                </p:cNvPr>
                <p:cNvSpPr>
                  <a:spLocks noChangeArrowheads="1"/>
                </p:cNvSpPr>
                <p:nvPr/>
              </p:nvSpPr>
              <p:spPr bwMode="auto">
                <a:xfrm>
                  <a:off x="2158952" y="5147277"/>
                  <a:ext cx="471488" cy="273050"/>
                </a:xfrm>
                <a:custGeom>
                  <a:avLst/>
                  <a:gdLst>
                    <a:gd name="T0" fmla="*/ 1206 w 1309"/>
                    <a:gd name="T1" fmla="*/ 0 h 758"/>
                    <a:gd name="T2" fmla="*/ 0 w 1309"/>
                    <a:gd name="T3" fmla="*/ 0 h 758"/>
                    <a:gd name="T4" fmla="*/ 0 w 1309"/>
                    <a:gd name="T5" fmla="*/ 125 h 758"/>
                    <a:gd name="T6" fmla="*/ 0 w 1309"/>
                    <a:gd name="T7" fmla="*/ 125 h 758"/>
                    <a:gd name="T8" fmla="*/ 571 w 1309"/>
                    <a:gd name="T9" fmla="*/ 705 h 758"/>
                    <a:gd name="T10" fmla="*/ 697 w 1309"/>
                    <a:gd name="T11" fmla="*/ 757 h 758"/>
                    <a:gd name="T12" fmla="*/ 697 w 1309"/>
                    <a:gd name="T13" fmla="*/ 757 h 758"/>
                    <a:gd name="T14" fmla="*/ 823 w 1309"/>
                    <a:gd name="T15" fmla="*/ 705 h 758"/>
                    <a:gd name="T16" fmla="*/ 1308 w 1309"/>
                    <a:gd name="T17" fmla="*/ 212 h 758"/>
                    <a:gd name="T18" fmla="*/ 1206 w 1309"/>
                    <a:gd name="T19" fmla="*/ 0 h 758"/>
                    <a:gd name="T20" fmla="*/ 794 w 1309"/>
                    <a:gd name="T21" fmla="*/ 445 h 758"/>
                    <a:gd name="T22" fmla="*/ 739 w 1309"/>
                    <a:gd name="T23" fmla="*/ 406 h 758"/>
                    <a:gd name="T24" fmla="*/ 681 w 1309"/>
                    <a:gd name="T25" fmla="*/ 435 h 758"/>
                    <a:gd name="T26" fmla="*/ 603 w 1309"/>
                    <a:gd name="T27" fmla="*/ 348 h 758"/>
                    <a:gd name="T28" fmla="*/ 681 w 1309"/>
                    <a:gd name="T29" fmla="*/ 259 h 758"/>
                    <a:gd name="T30" fmla="*/ 729 w 1309"/>
                    <a:gd name="T31" fmla="*/ 280 h 758"/>
                    <a:gd name="T32" fmla="*/ 729 w 1309"/>
                    <a:gd name="T33" fmla="*/ 272 h 758"/>
                    <a:gd name="T34" fmla="*/ 736 w 1309"/>
                    <a:gd name="T35" fmla="*/ 264 h 758"/>
                    <a:gd name="T36" fmla="*/ 768 w 1309"/>
                    <a:gd name="T37" fmla="*/ 264 h 758"/>
                    <a:gd name="T38" fmla="*/ 776 w 1309"/>
                    <a:gd name="T39" fmla="*/ 272 h 758"/>
                    <a:gd name="T40" fmla="*/ 776 w 1309"/>
                    <a:gd name="T41" fmla="*/ 346 h 758"/>
                    <a:gd name="T42" fmla="*/ 797 w 1309"/>
                    <a:gd name="T43" fmla="*/ 401 h 758"/>
                    <a:gd name="T44" fmla="*/ 828 w 1309"/>
                    <a:gd name="T45" fmla="*/ 340 h 758"/>
                    <a:gd name="T46" fmla="*/ 697 w 1309"/>
                    <a:gd name="T47" fmla="*/ 215 h 758"/>
                    <a:gd name="T48" fmla="*/ 569 w 1309"/>
                    <a:gd name="T49" fmla="*/ 348 h 758"/>
                    <a:gd name="T50" fmla="*/ 697 w 1309"/>
                    <a:gd name="T51" fmla="*/ 482 h 758"/>
                    <a:gd name="T52" fmla="*/ 750 w 1309"/>
                    <a:gd name="T53" fmla="*/ 471 h 758"/>
                    <a:gd name="T54" fmla="*/ 760 w 1309"/>
                    <a:gd name="T55" fmla="*/ 474 h 758"/>
                    <a:gd name="T56" fmla="*/ 776 w 1309"/>
                    <a:gd name="T57" fmla="*/ 503 h 758"/>
                    <a:gd name="T58" fmla="*/ 773 w 1309"/>
                    <a:gd name="T59" fmla="*/ 513 h 758"/>
                    <a:gd name="T60" fmla="*/ 697 w 1309"/>
                    <a:gd name="T61" fmla="*/ 529 h 758"/>
                    <a:gd name="T62" fmla="*/ 516 w 1309"/>
                    <a:gd name="T63" fmla="*/ 348 h 758"/>
                    <a:gd name="T64" fmla="*/ 700 w 1309"/>
                    <a:gd name="T65" fmla="*/ 167 h 758"/>
                    <a:gd name="T66" fmla="*/ 886 w 1309"/>
                    <a:gd name="T67" fmla="*/ 338 h 758"/>
                    <a:gd name="T68" fmla="*/ 794 w 1309"/>
                    <a:gd name="T69" fmla="*/ 44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9" h="758">
                      <a:moveTo>
                        <a:pt x="1206" y="0"/>
                      </a:moveTo>
                      <a:lnTo>
                        <a:pt x="0" y="0"/>
                      </a:lnTo>
                      <a:lnTo>
                        <a:pt x="0" y="125"/>
                      </a:lnTo>
                      <a:lnTo>
                        <a:pt x="0" y="125"/>
                      </a:lnTo>
                      <a:lnTo>
                        <a:pt x="571" y="705"/>
                      </a:lnTo>
                      <a:cubicBezTo>
                        <a:pt x="605" y="739"/>
                        <a:pt x="650" y="757"/>
                        <a:pt x="697" y="757"/>
                      </a:cubicBezTo>
                      <a:lnTo>
                        <a:pt x="697" y="757"/>
                      </a:lnTo>
                      <a:cubicBezTo>
                        <a:pt x="744" y="757"/>
                        <a:pt x="789" y="739"/>
                        <a:pt x="823" y="705"/>
                      </a:cubicBezTo>
                      <a:lnTo>
                        <a:pt x="1308" y="212"/>
                      </a:lnTo>
                      <a:cubicBezTo>
                        <a:pt x="1250" y="154"/>
                        <a:pt x="1216" y="81"/>
                        <a:pt x="1206" y="0"/>
                      </a:cubicBezTo>
                      <a:close/>
                      <a:moveTo>
                        <a:pt x="794" y="445"/>
                      </a:moveTo>
                      <a:cubicBezTo>
                        <a:pt x="773" y="445"/>
                        <a:pt x="752" y="437"/>
                        <a:pt x="739" y="406"/>
                      </a:cubicBezTo>
                      <a:cubicBezTo>
                        <a:pt x="729" y="424"/>
                        <a:pt x="705" y="435"/>
                        <a:pt x="681" y="435"/>
                      </a:cubicBezTo>
                      <a:cubicBezTo>
                        <a:pt x="634" y="435"/>
                        <a:pt x="603" y="395"/>
                        <a:pt x="603" y="348"/>
                      </a:cubicBezTo>
                      <a:cubicBezTo>
                        <a:pt x="603" y="306"/>
                        <a:pt x="632" y="259"/>
                        <a:pt x="681" y="259"/>
                      </a:cubicBezTo>
                      <a:cubicBezTo>
                        <a:pt x="697" y="259"/>
                        <a:pt x="718" y="267"/>
                        <a:pt x="729" y="280"/>
                      </a:cubicBezTo>
                      <a:lnTo>
                        <a:pt x="729" y="272"/>
                      </a:lnTo>
                      <a:cubicBezTo>
                        <a:pt x="729" y="267"/>
                        <a:pt x="731" y="264"/>
                        <a:pt x="736" y="264"/>
                      </a:cubicBezTo>
                      <a:lnTo>
                        <a:pt x="768" y="264"/>
                      </a:lnTo>
                      <a:cubicBezTo>
                        <a:pt x="773" y="264"/>
                        <a:pt x="776" y="267"/>
                        <a:pt x="776" y="272"/>
                      </a:cubicBezTo>
                      <a:lnTo>
                        <a:pt x="776" y="346"/>
                      </a:lnTo>
                      <a:cubicBezTo>
                        <a:pt x="776" y="388"/>
                        <a:pt x="784" y="401"/>
                        <a:pt x="797" y="401"/>
                      </a:cubicBezTo>
                      <a:cubicBezTo>
                        <a:pt x="818" y="401"/>
                        <a:pt x="828" y="369"/>
                        <a:pt x="828" y="340"/>
                      </a:cubicBezTo>
                      <a:cubicBezTo>
                        <a:pt x="828" y="262"/>
                        <a:pt x="778" y="215"/>
                        <a:pt x="697" y="215"/>
                      </a:cubicBezTo>
                      <a:cubicBezTo>
                        <a:pt x="624" y="215"/>
                        <a:pt x="569" y="272"/>
                        <a:pt x="569" y="348"/>
                      </a:cubicBezTo>
                      <a:cubicBezTo>
                        <a:pt x="569" y="422"/>
                        <a:pt x="624" y="482"/>
                        <a:pt x="697" y="482"/>
                      </a:cubicBezTo>
                      <a:cubicBezTo>
                        <a:pt x="715" y="482"/>
                        <a:pt x="734" y="479"/>
                        <a:pt x="750" y="471"/>
                      </a:cubicBezTo>
                      <a:cubicBezTo>
                        <a:pt x="752" y="469"/>
                        <a:pt x="757" y="471"/>
                        <a:pt x="760" y="474"/>
                      </a:cubicBezTo>
                      <a:lnTo>
                        <a:pt x="776" y="503"/>
                      </a:lnTo>
                      <a:cubicBezTo>
                        <a:pt x="778" y="506"/>
                        <a:pt x="776" y="511"/>
                        <a:pt x="773" y="513"/>
                      </a:cubicBezTo>
                      <a:cubicBezTo>
                        <a:pt x="747" y="524"/>
                        <a:pt x="723" y="529"/>
                        <a:pt x="697" y="529"/>
                      </a:cubicBezTo>
                      <a:cubicBezTo>
                        <a:pt x="597" y="529"/>
                        <a:pt x="516" y="448"/>
                        <a:pt x="516" y="348"/>
                      </a:cubicBezTo>
                      <a:cubicBezTo>
                        <a:pt x="516" y="246"/>
                        <a:pt x="597" y="167"/>
                        <a:pt x="700" y="167"/>
                      </a:cubicBezTo>
                      <a:cubicBezTo>
                        <a:pt x="805" y="167"/>
                        <a:pt x="886" y="236"/>
                        <a:pt x="886" y="338"/>
                      </a:cubicBezTo>
                      <a:cubicBezTo>
                        <a:pt x="878" y="395"/>
                        <a:pt x="852" y="445"/>
                        <a:pt x="794" y="445"/>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6" name="Freeform 6">
                  <a:extLst>
                    <a:ext uri="{FF2B5EF4-FFF2-40B4-BE49-F238E27FC236}">
                      <a16:creationId xmlns:a16="http://schemas.microsoft.com/office/drawing/2014/main" id="{47CBDAE8-2CA1-41BB-B8DF-085EC039D634}"/>
                    </a:ext>
                  </a:extLst>
                </p:cNvPr>
                <p:cNvSpPr>
                  <a:spLocks noChangeArrowheads="1"/>
                </p:cNvSpPr>
                <p:nvPr/>
              </p:nvSpPr>
              <p:spPr bwMode="auto">
                <a:xfrm>
                  <a:off x="2276427" y="5026627"/>
                  <a:ext cx="369888" cy="33337"/>
                </a:xfrm>
                <a:custGeom>
                  <a:avLst/>
                  <a:gdLst>
                    <a:gd name="T0" fmla="*/ 1027 w 1028"/>
                    <a:gd name="T1" fmla="*/ 0 h 92"/>
                    <a:gd name="T2" fmla="*/ 0 w 1028"/>
                    <a:gd name="T3" fmla="*/ 0 h 92"/>
                    <a:gd name="T4" fmla="*/ 0 w 1028"/>
                    <a:gd name="T5" fmla="*/ 91 h 92"/>
                    <a:gd name="T6" fmla="*/ 938 w 1028"/>
                    <a:gd name="T7" fmla="*/ 91 h 92"/>
                    <a:gd name="T8" fmla="*/ 1027 w 1028"/>
                    <a:gd name="T9" fmla="*/ 0 h 92"/>
                  </a:gdLst>
                  <a:ahLst/>
                  <a:cxnLst>
                    <a:cxn ang="0">
                      <a:pos x="T0" y="T1"/>
                    </a:cxn>
                    <a:cxn ang="0">
                      <a:pos x="T2" y="T3"/>
                    </a:cxn>
                    <a:cxn ang="0">
                      <a:pos x="T4" y="T5"/>
                    </a:cxn>
                    <a:cxn ang="0">
                      <a:pos x="T6" y="T7"/>
                    </a:cxn>
                    <a:cxn ang="0">
                      <a:pos x="T8" y="T9"/>
                    </a:cxn>
                  </a:cxnLst>
                  <a:rect l="0" t="0" r="r" b="b"/>
                  <a:pathLst>
                    <a:path w="1028" h="92">
                      <a:moveTo>
                        <a:pt x="1027" y="0"/>
                      </a:moveTo>
                      <a:lnTo>
                        <a:pt x="0" y="0"/>
                      </a:lnTo>
                      <a:lnTo>
                        <a:pt x="0" y="91"/>
                      </a:lnTo>
                      <a:lnTo>
                        <a:pt x="938" y="91"/>
                      </a:lnTo>
                      <a:cubicBezTo>
                        <a:pt x="965" y="55"/>
                        <a:pt x="993" y="23"/>
                        <a:pt x="1027"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7" name="Freeform 7">
                  <a:extLst>
                    <a:ext uri="{FF2B5EF4-FFF2-40B4-BE49-F238E27FC236}">
                      <a16:creationId xmlns:a16="http://schemas.microsoft.com/office/drawing/2014/main" id="{6A79B5F3-00E7-411C-B5CB-0410D612C9D1}"/>
                    </a:ext>
                  </a:extLst>
                </p:cNvPr>
                <p:cNvSpPr>
                  <a:spLocks noChangeArrowheads="1"/>
                </p:cNvSpPr>
                <p:nvPr/>
              </p:nvSpPr>
              <p:spPr bwMode="auto">
                <a:xfrm>
                  <a:off x="2747915" y="5248877"/>
                  <a:ext cx="33337" cy="134937"/>
                </a:xfrm>
                <a:custGeom>
                  <a:avLst/>
                  <a:gdLst>
                    <a:gd name="T0" fmla="*/ 0 w 93"/>
                    <a:gd name="T1" fmla="*/ 29 h 374"/>
                    <a:gd name="T2" fmla="*/ 0 w 93"/>
                    <a:gd name="T3" fmla="*/ 373 h 374"/>
                    <a:gd name="T4" fmla="*/ 92 w 93"/>
                    <a:gd name="T5" fmla="*/ 373 h 374"/>
                    <a:gd name="T6" fmla="*/ 92 w 93"/>
                    <a:gd name="T7" fmla="*/ 0 h 374"/>
                    <a:gd name="T8" fmla="*/ 0 w 93"/>
                    <a:gd name="T9" fmla="*/ 29 h 374"/>
                  </a:gdLst>
                  <a:ahLst/>
                  <a:cxnLst>
                    <a:cxn ang="0">
                      <a:pos x="T0" y="T1"/>
                    </a:cxn>
                    <a:cxn ang="0">
                      <a:pos x="T2" y="T3"/>
                    </a:cxn>
                    <a:cxn ang="0">
                      <a:pos x="T4" y="T5"/>
                    </a:cxn>
                    <a:cxn ang="0">
                      <a:pos x="T6" y="T7"/>
                    </a:cxn>
                    <a:cxn ang="0">
                      <a:pos x="T8" y="T9"/>
                    </a:cxn>
                  </a:cxnLst>
                  <a:rect l="0" t="0" r="r" b="b"/>
                  <a:pathLst>
                    <a:path w="93" h="374">
                      <a:moveTo>
                        <a:pt x="0" y="29"/>
                      </a:moveTo>
                      <a:lnTo>
                        <a:pt x="0" y="373"/>
                      </a:lnTo>
                      <a:lnTo>
                        <a:pt x="92" y="373"/>
                      </a:lnTo>
                      <a:lnTo>
                        <a:pt x="92" y="0"/>
                      </a:lnTo>
                      <a:cubicBezTo>
                        <a:pt x="63" y="13"/>
                        <a:pt x="31" y="24"/>
                        <a:pt x="0" y="2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8" name="Freeform 8">
                  <a:extLst>
                    <a:ext uri="{FF2B5EF4-FFF2-40B4-BE49-F238E27FC236}">
                      <a16:creationId xmlns:a16="http://schemas.microsoft.com/office/drawing/2014/main" id="{081968B6-B988-4FDD-914C-85883BBDDB17}"/>
                    </a:ext>
                  </a:extLst>
                </p:cNvPr>
                <p:cNvSpPr>
                  <a:spLocks noChangeArrowheads="1"/>
                </p:cNvSpPr>
                <p:nvPr/>
              </p:nvSpPr>
              <p:spPr bwMode="auto">
                <a:xfrm>
                  <a:off x="2687590" y="5256814"/>
                  <a:ext cx="33337" cy="185738"/>
                </a:xfrm>
                <a:custGeom>
                  <a:avLst/>
                  <a:gdLst>
                    <a:gd name="T0" fmla="*/ 0 w 93"/>
                    <a:gd name="T1" fmla="*/ 0 h 518"/>
                    <a:gd name="T2" fmla="*/ 0 w 93"/>
                    <a:gd name="T3" fmla="*/ 517 h 518"/>
                    <a:gd name="T4" fmla="*/ 92 w 93"/>
                    <a:gd name="T5" fmla="*/ 517 h 518"/>
                    <a:gd name="T6" fmla="*/ 92 w 93"/>
                    <a:gd name="T7" fmla="*/ 13 h 518"/>
                    <a:gd name="T8" fmla="*/ 0 w 93"/>
                    <a:gd name="T9" fmla="*/ 0 h 518"/>
                  </a:gdLst>
                  <a:ahLst/>
                  <a:cxnLst>
                    <a:cxn ang="0">
                      <a:pos x="T0" y="T1"/>
                    </a:cxn>
                    <a:cxn ang="0">
                      <a:pos x="T2" y="T3"/>
                    </a:cxn>
                    <a:cxn ang="0">
                      <a:pos x="T4" y="T5"/>
                    </a:cxn>
                    <a:cxn ang="0">
                      <a:pos x="T6" y="T7"/>
                    </a:cxn>
                    <a:cxn ang="0">
                      <a:pos x="T8" y="T9"/>
                    </a:cxn>
                  </a:cxnLst>
                  <a:rect l="0" t="0" r="r" b="b"/>
                  <a:pathLst>
                    <a:path w="93" h="518">
                      <a:moveTo>
                        <a:pt x="0" y="0"/>
                      </a:moveTo>
                      <a:lnTo>
                        <a:pt x="0" y="517"/>
                      </a:lnTo>
                      <a:lnTo>
                        <a:pt x="92" y="517"/>
                      </a:lnTo>
                      <a:lnTo>
                        <a:pt x="92" y="13"/>
                      </a:lnTo>
                      <a:cubicBezTo>
                        <a:pt x="61" y="13"/>
                        <a:pt x="29" y="8"/>
                        <a:pt x="0"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9" name="Freeform 9">
                  <a:extLst>
                    <a:ext uri="{FF2B5EF4-FFF2-40B4-BE49-F238E27FC236}">
                      <a16:creationId xmlns:a16="http://schemas.microsoft.com/office/drawing/2014/main" id="{A61F1774-3D7B-45B0-A1E1-74218D405AF1}"/>
                    </a:ext>
                  </a:extLst>
                </p:cNvPr>
                <p:cNvSpPr>
                  <a:spLocks noChangeArrowheads="1"/>
                </p:cNvSpPr>
                <p:nvPr/>
              </p:nvSpPr>
              <p:spPr bwMode="auto">
                <a:xfrm>
                  <a:off x="2217690" y="5086952"/>
                  <a:ext cx="384175" cy="33337"/>
                </a:xfrm>
                <a:custGeom>
                  <a:avLst/>
                  <a:gdLst>
                    <a:gd name="T0" fmla="*/ 1067 w 1068"/>
                    <a:gd name="T1" fmla="*/ 0 h 93"/>
                    <a:gd name="T2" fmla="*/ 0 w 1068"/>
                    <a:gd name="T3" fmla="*/ 0 h 93"/>
                    <a:gd name="T4" fmla="*/ 0 w 1068"/>
                    <a:gd name="T5" fmla="*/ 92 h 93"/>
                    <a:gd name="T6" fmla="*/ 1046 w 1068"/>
                    <a:gd name="T7" fmla="*/ 92 h 93"/>
                    <a:gd name="T8" fmla="*/ 1067 w 1068"/>
                    <a:gd name="T9" fmla="*/ 0 h 93"/>
                  </a:gdLst>
                  <a:ahLst/>
                  <a:cxnLst>
                    <a:cxn ang="0">
                      <a:pos x="T0" y="T1"/>
                    </a:cxn>
                    <a:cxn ang="0">
                      <a:pos x="T2" y="T3"/>
                    </a:cxn>
                    <a:cxn ang="0">
                      <a:pos x="T4" y="T5"/>
                    </a:cxn>
                    <a:cxn ang="0">
                      <a:pos x="T6" y="T7"/>
                    </a:cxn>
                    <a:cxn ang="0">
                      <a:pos x="T8" y="T9"/>
                    </a:cxn>
                  </a:cxnLst>
                  <a:rect l="0" t="0" r="r" b="b"/>
                  <a:pathLst>
                    <a:path w="1068" h="93">
                      <a:moveTo>
                        <a:pt x="1067" y="0"/>
                      </a:moveTo>
                      <a:lnTo>
                        <a:pt x="0" y="0"/>
                      </a:lnTo>
                      <a:lnTo>
                        <a:pt x="0" y="92"/>
                      </a:lnTo>
                      <a:lnTo>
                        <a:pt x="1046" y="92"/>
                      </a:lnTo>
                      <a:cubicBezTo>
                        <a:pt x="1048" y="58"/>
                        <a:pt x="1056" y="29"/>
                        <a:pt x="1067"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0" name="Freeform 10">
                  <a:extLst>
                    <a:ext uri="{FF2B5EF4-FFF2-40B4-BE49-F238E27FC236}">
                      <a16:creationId xmlns:a16="http://schemas.microsoft.com/office/drawing/2014/main" id="{E48A5ABD-0AFE-484A-A702-572FB30D29B4}"/>
                    </a:ext>
                  </a:extLst>
                </p:cNvPr>
                <p:cNvSpPr>
                  <a:spLocks noChangeArrowheads="1"/>
                </p:cNvSpPr>
                <p:nvPr/>
              </p:nvSpPr>
              <p:spPr bwMode="auto">
                <a:xfrm>
                  <a:off x="2158952" y="5218714"/>
                  <a:ext cx="500063" cy="271463"/>
                </a:xfrm>
                <a:custGeom>
                  <a:avLst/>
                  <a:gdLst>
                    <a:gd name="T0" fmla="*/ 1350 w 1391"/>
                    <a:gd name="T1" fmla="*/ 45 h 754"/>
                    <a:gd name="T2" fmla="*/ 863 w 1391"/>
                    <a:gd name="T3" fmla="*/ 541 h 754"/>
                    <a:gd name="T4" fmla="*/ 697 w 1391"/>
                    <a:gd name="T5" fmla="*/ 609 h 754"/>
                    <a:gd name="T6" fmla="*/ 697 w 1391"/>
                    <a:gd name="T7" fmla="*/ 609 h 754"/>
                    <a:gd name="T8" fmla="*/ 532 w 1391"/>
                    <a:gd name="T9" fmla="*/ 541 h 754"/>
                    <a:gd name="T10" fmla="*/ 0 w 1391"/>
                    <a:gd name="T11" fmla="*/ 0 h 754"/>
                    <a:gd name="T12" fmla="*/ 0 w 1391"/>
                    <a:gd name="T13" fmla="*/ 753 h 754"/>
                    <a:gd name="T14" fmla="*/ 1390 w 1391"/>
                    <a:gd name="T15" fmla="*/ 753 h 754"/>
                    <a:gd name="T16" fmla="*/ 1390 w 1391"/>
                    <a:gd name="T17" fmla="*/ 71 h 754"/>
                    <a:gd name="T18" fmla="*/ 1350 w 1391"/>
                    <a:gd name="T19" fmla="*/ 4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1" h="754">
                      <a:moveTo>
                        <a:pt x="1350" y="45"/>
                      </a:moveTo>
                      <a:lnTo>
                        <a:pt x="863" y="541"/>
                      </a:lnTo>
                      <a:cubicBezTo>
                        <a:pt x="818" y="585"/>
                        <a:pt x="760" y="609"/>
                        <a:pt x="697" y="609"/>
                      </a:cubicBezTo>
                      <a:lnTo>
                        <a:pt x="697" y="609"/>
                      </a:lnTo>
                      <a:cubicBezTo>
                        <a:pt x="635" y="609"/>
                        <a:pt x="577" y="585"/>
                        <a:pt x="532" y="541"/>
                      </a:cubicBezTo>
                      <a:lnTo>
                        <a:pt x="0" y="0"/>
                      </a:lnTo>
                      <a:lnTo>
                        <a:pt x="0" y="753"/>
                      </a:lnTo>
                      <a:lnTo>
                        <a:pt x="1390" y="753"/>
                      </a:lnTo>
                      <a:lnTo>
                        <a:pt x="1390" y="71"/>
                      </a:lnTo>
                      <a:cubicBezTo>
                        <a:pt x="1376" y="66"/>
                        <a:pt x="1363" y="56"/>
                        <a:pt x="1350" y="45"/>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1" name="Freeform 11">
                  <a:extLst>
                    <a:ext uri="{FF2B5EF4-FFF2-40B4-BE49-F238E27FC236}">
                      <a16:creationId xmlns:a16="http://schemas.microsoft.com/office/drawing/2014/main" id="{70B493B6-0A51-46BA-A21F-F5C5F9A45D56}"/>
                    </a:ext>
                  </a:extLst>
                </p:cNvPr>
                <p:cNvSpPr>
                  <a:spLocks noChangeArrowheads="1"/>
                </p:cNvSpPr>
                <p:nvPr/>
              </p:nvSpPr>
              <p:spPr bwMode="auto">
                <a:xfrm>
                  <a:off x="2612977" y="5020277"/>
                  <a:ext cx="220663" cy="220662"/>
                </a:xfrm>
                <a:custGeom>
                  <a:avLst/>
                  <a:gdLst>
                    <a:gd name="T0" fmla="*/ 307 w 615"/>
                    <a:gd name="T1" fmla="*/ 0 h 614"/>
                    <a:gd name="T2" fmla="*/ 0 w 615"/>
                    <a:gd name="T3" fmla="*/ 307 h 614"/>
                    <a:gd name="T4" fmla="*/ 307 w 615"/>
                    <a:gd name="T5" fmla="*/ 613 h 614"/>
                    <a:gd name="T6" fmla="*/ 614 w 615"/>
                    <a:gd name="T7" fmla="*/ 307 h 614"/>
                    <a:gd name="T8" fmla="*/ 307 w 615"/>
                    <a:gd name="T9" fmla="*/ 0 h 614"/>
                    <a:gd name="T10" fmla="*/ 446 w 615"/>
                    <a:gd name="T11" fmla="*/ 343 h 614"/>
                    <a:gd name="T12" fmla="*/ 482 w 615"/>
                    <a:gd name="T13" fmla="*/ 359 h 614"/>
                    <a:gd name="T14" fmla="*/ 488 w 615"/>
                    <a:gd name="T15" fmla="*/ 370 h 614"/>
                    <a:gd name="T16" fmla="*/ 477 w 615"/>
                    <a:gd name="T17" fmla="*/ 393 h 614"/>
                    <a:gd name="T18" fmla="*/ 467 w 615"/>
                    <a:gd name="T19" fmla="*/ 398 h 614"/>
                    <a:gd name="T20" fmla="*/ 430 w 615"/>
                    <a:gd name="T21" fmla="*/ 383 h 614"/>
                    <a:gd name="T22" fmla="*/ 383 w 615"/>
                    <a:gd name="T23" fmla="*/ 430 h 614"/>
                    <a:gd name="T24" fmla="*/ 399 w 615"/>
                    <a:gd name="T25" fmla="*/ 469 h 614"/>
                    <a:gd name="T26" fmla="*/ 393 w 615"/>
                    <a:gd name="T27" fmla="*/ 480 h 614"/>
                    <a:gd name="T28" fmla="*/ 370 w 615"/>
                    <a:gd name="T29" fmla="*/ 490 h 614"/>
                    <a:gd name="T30" fmla="*/ 359 w 615"/>
                    <a:gd name="T31" fmla="*/ 485 h 614"/>
                    <a:gd name="T32" fmla="*/ 344 w 615"/>
                    <a:gd name="T33" fmla="*/ 446 h 614"/>
                    <a:gd name="T34" fmla="*/ 312 w 615"/>
                    <a:gd name="T35" fmla="*/ 451 h 614"/>
                    <a:gd name="T36" fmla="*/ 278 w 615"/>
                    <a:gd name="T37" fmla="*/ 448 h 614"/>
                    <a:gd name="T38" fmla="*/ 262 w 615"/>
                    <a:gd name="T39" fmla="*/ 488 h 614"/>
                    <a:gd name="T40" fmla="*/ 252 w 615"/>
                    <a:gd name="T41" fmla="*/ 493 h 614"/>
                    <a:gd name="T42" fmla="*/ 228 w 615"/>
                    <a:gd name="T43" fmla="*/ 482 h 614"/>
                    <a:gd name="T44" fmla="*/ 223 w 615"/>
                    <a:gd name="T45" fmla="*/ 472 h 614"/>
                    <a:gd name="T46" fmla="*/ 239 w 615"/>
                    <a:gd name="T47" fmla="*/ 435 h 614"/>
                    <a:gd name="T48" fmla="*/ 191 w 615"/>
                    <a:gd name="T49" fmla="*/ 388 h 614"/>
                    <a:gd name="T50" fmla="*/ 155 w 615"/>
                    <a:gd name="T51" fmla="*/ 404 h 614"/>
                    <a:gd name="T52" fmla="*/ 144 w 615"/>
                    <a:gd name="T53" fmla="*/ 398 h 614"/>
                    <a:gd name="T54" fmla="*/ 134 w 615"/>
                    <a:gd name="T55" fmla="*/ 375 h 614"/>
                    <a:gd name="T56" fmla="*/ 139 w 615"/>
                    <a:gd name="T57" fmla="*/ 364 h 614"/>
                    <a:gd name="T58" fmla="*/ 176 w 615"/>
                    <a:gd name="T59" fmla="*/ 349 h 614"/>
                    <a:gd name="T60" fmla="*/ 176 w 615"/>
                    <a:gd name="T61" fmla="*/ 283 h 614"/>
                    <a:gd name="T62" fmla="*/ 139 w 615"/>
                    <a:gd name="T63" fmla="*/ 267 h 614"/>
                    <a:gd name="T64" fmla="*/ 134 w 615"/>
                    <a:gd name="T65" fmla="*/ 257 h 614"/>
                    <a:gd name="T66" fmla="*/ 144 w 615"/>
                    <a:gd name="T67" fmla="*/ 233 h 614"/>
                    <a:gd name="T68" fmla="*/ 155 w 615"/>
                    <a:gd name="T69" fmla="*/ 228 h 614"/>
                    <a:gd name="T70" fmla="*/ 191 w 615"/>
                    <a:gd name="T71" fmla="*/ 244 h 614"/>
                    <a:gd name="T72" fmla="*/ 239 w 615"/>
                    <a:gd name="T73" fmla="*/ 197 h 614"/>
                    <a:gd name="T74" fmla="*/ 223 w 615"/>
                    <a:gd name="T75" fmla="*/ 160 h 614"/>
                    <a:gd name="T76" fmla="*/ 228 w 615"/>
                    <a:gd name="T77" fmla="*/ 149 h 614"/>
                    <a:gd name="T78" fmla="*/ 252 w 615"/>
                    <a:gd name="T79" fmla="*/ 139 h 614"/>
                    <a:gd name="T80" fmla="*/ 262 w 615"/>
                    <a:gd name="T81" fmla="*/ 144 h 614"/>
                    <a:gd name="T82" fmla="*/ 278 w 615"/>
                    <a:gd name="T83" fmla="*/ 181 h 614"/>
                    <a:gd name="T84" fmla="*/ 344 w 615"/>
                    <a:gd name="T85" fmla="*/ 181 h 614"/>
                    <a:gd name="T86" fmla="*/ 359 w 615"/>
                    <a:gd name="T87" fmla="*/ 144 h 614"/>
                    <a:gd name="T88" fmla="*/ 370 w 615"/>
                    <a:gd name="T89" fmla="*/ 139 h 614"/>
                    <a:gd name="T90" fmla="*/ 393 w 615"/>
                    <a:gd name="T91" fmla="*/ 149 h 614"/>
                    <a:gd name="T92" fmla="*/ 399 w 615"/>
                    <a:gd name="T93" fmla="*/ 160 h 614"/>
                    <a:gd name="T94" fmla="*/ 383 w 615"/>
                    <a:gd name="T95" fmla="*/ 197 h 614"/>
                    <a:gd name="T96" fmla="*/ 430 w 615"/>
                    <a:gd name="T97" fmla="*/ 244 h 614"/>
                    <a:gd name="T98" fmla="*/ 467 w 615"/>
                    <a:gd name="T99" fmla="*/ 228 h 614"/>
                    <a:gd name="T100" fmla="*/ 477 w 615"/>
                    <a:gd name="T101" fmla="*/ 233 h 614"/>
                    <a:gd name="T102" fmla="*/ 488 w 615"/>
                    <a:gd name="T103" fmla="*/ 257 h 614"/>
                    <a:gd name="T104" fmla="*/ 482 w 615"/>
                    <a:gd name="T105" fmla="*/ 267 h 614"/>
                    <a:gd name="T106" fmla="*/ 446 w 615"/>
                    <a:gd name="T107" fmla="*/ 283 h 614"/>
                    <a:gd name="T108" fmla="*/ 446 w 615"/>
                    <a:gd name="T109" fmla="*/ 343 h 614"/>
                    <a:gd name="T110" fmla="*/ 393 w 615"/>
                    <a:gd name="T111" fmla="*/ 275 h 614"/>
                    <a:gd name="T112" fmla="*/ 344 w 615"/>
                    <a:gd name="T113" fmla="*/ 396 h 614"/>
                    <a:gd name="T114" fmla="*/ 223 w 615"/>
                    <a:gd name="T115" fmla="*/ 346 h 614"/>
                    <a:gd name="T116" fmla="*/ 273 w 615"/>
                    <a:gd name="T117" fmla="*/ 225 h 614"/>
                    <a:gd name="T118" fmla="*/ 309 w 615"/>
                    <a:gd name="T119" fmla="*/ 218 h 614"/>
                    <a:gd name="T120" fmla="*/ 393 w 615"/>
                    <a:gd name="T121" fmla="*/ 275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5" h="614">
                      <a:moveTo>
                        <a:pt x="307" y="0"/>
                      </a:moveTo>
                      <a:cubicBezTo>
                        <a:pt x="136" y="0"/>
                        <a:pt x="0" y="137"/>
                        <a:pt x="0" y="307"/>
                      </a:cubicBezTo>
                      <a:cubicBezTo>
                        <a:pt x="0" y="478"/>
                        <a:pt x="136" y="613"/>
                        <a:pt x="307" y="613"/>
                      </a:cubicBezTo>
                      <a:cubicBezTo>
                        <a:pt x="477" y="613"/>
                        <a:pt x="614" y="477"/>
                        <a:pt x="614" y="307"/>
                      </a:cubicBezTo>
                      <a:cubicBezTo>
                        <a:pt x="614" y="139"/>
                        <a:pt x="477" y="0"/>
                        <a:pt x="307" y="0"/>
                      </a:cubicBezTo>
                      <a:close/>
                      <a:moveTo>
                        <a:pt x="446" y="343"/>
                      </a:moveTo>
                      <a:lnTo>
                        <a:pt x="482" y="359"/>
                      </a:lnTo>
                      <a:cubicBezTo>
                        <a:pt x="488" y="362"/>
                        <a:pt x="490" y="367"/>
                        <a:pt x="488" y="370"/>
                      </a:cubicBezTo>
                      <a:lnTo>
                        <a:pt x="477" y="393"/>
                      </a:lnTo>
                      <a:cubicBezTo>
                        <a:pt x="475" y="398"/>
                        <a:pt x="469" y="401"/>
                        <a:pt x="467" y="398"/>
                      </a:cubicBezTo>
                      <a:lnTo>
                        <a:pt x="430" y="383"/>
                      </a:lnTo>
                      <a:cubicBezTo>
                        <a:pt x="420" y="401"/>
                        <a:pt x="404" y="417"/>
                        <a:pt x="383" y="430"/>
                      </a:cubicBezTo>
                      <a:lnTo>
                        <a:pt x="399" y="469"/>
                      </a:lnTo>
                      <a:cubicBezTo>
                        <a:pt x="401" y="474"/>
                        <a:pt x="399" y="480"/>
                        <a:pt x="393" y="480"/>
                      </a:cubicBezTo>
                      <a:lnTo>
                        <a:pt x="370" y="490"/>
                      </a:lnTo>
                      <a:cubicBezTo>
                        <a:pt x="365" y="493"/>
                        <a:pt x="359" y="490"/>
                        <a:pt x="359" y="485"/>
                      </a:cubicBezTo>
                      <a:lnTo>
                        <a:pt x="344" y="446"/>
                      </a:lnTo>
                      <a:cubicBezTo>
                        <a:pt x="333" y="448"/>
                        <a:pt x="323" y="451"/>
                        <a:pt x="312" y="451"/>
                      </a:cubicBezTo>
                      <a:cubicBezTo>
                        <a:pt x="302" y="451"/>
                        <a:pt x="291" y="448"/>
                        <a:pt x="278" y="448"/>
                      </a:cubicBezTo>
                      <a:lnTo>
                        <a:pt x="262" y="488"/>
                      </a:lnTo>
                      <a:cubicBezTo>
                        <a:pt x="260" y="493"/>
                        <a:pt x="254" y="495"/>
                        <a:pt x="252" y="493"/>
                      </a:cubicBezTo>
                      <a:lnTo>
                        <a:pt x="228" y="482"/>
                      </a:lnTo>
                      <a:cubicBezTo>
                        <a:pt x="223" y="480"/>
                        <a:pt x="220" y="474"/>
                        <a:pt x="223" y="472"/>
                      </a:cubicBezTo>
                      <a:lnTo>
                        <a:pt x="239" y="435"/>
                      </a:lnTo>
                      <a:cubicBezTo>
                        <a:pt x="220" y="425"/>
                        <a:pt x="205" y="409"/>
                        <a:pt x="191" y="388"/>
                      </a:cubicBezTo>
                      <a:lnTo>
                        <a:pt x="155" y="404"/>
                      </a:lnTo>
                      <a:cubicBezTo>
                        <a:pt x="150" y="406"/>
                        <a:pt x="144" y="404"/>
                        <a:pt x="144" y="398"/>
                      </a:cubicBezTo>
                      <a:lnTo>
                        <a:pt x="134" y="375"/>
                      </a:lnTo>
                      <a:cubicBezTo>
                        <a:pt x="131" y="370"/>
                        <a:pt x="134" y="364"/>
                        <a:pt x="139" y="364"/>
                      </a:cubicBezTo>
                      <a:lnTo>
                        <a:pt x="176" y="349"/>
                      </a:lnTo>
                      <a:cubicBezTo>
                        <a:pt x="171" y="328"/>
                        <a:pt x="171" y="304"/>
                        <a:pt x="176" y="283"/>
                      </a:cubicBezTo>
                      <a:lnTo>
                        <a:pt x="139" y="267"/>
                      </a:lnTo>
                      <a:cubicBezTo>
                        <a:pt x="134" y="265"/>
                        <a:pt x="131" y="259"/>
                        <a:pt x="134" y="257"/>
                      </a:cubicBezTo>
                      <a:lnTo>
                        <a:pt x="144" y="233"/>
                      </a:lnTo>
                      <a:cubicBezTo>
                        <a:pt x="147" y="228"/>
                        <a:pt x="152" y="225"/>
                        <a:pt x="155" y="228"/>
                      </a:cubicBezTo>
                      <a:lnTo>
                        <a:pt x="191" y="244"/>
                      </a:lnTo>
                      <a:cubicBezTo>
                        <a:pt x="202" y="225"/>
                        <a:pt x="218" y="210"/>
                        <a:pt x="239" y="197"/>
                      </a:cubicBezTo>
                      <a:lnTo>
                        <a:pt x="223" y="160"/>
                      </a:lnTo>
                      <a:cubicBezTo>
                        <a:pt x="220" y="155"/>
                        <a:pt x="223" y="149"/>
                        <a:pt x="228" y="149"/>
                      </a:cubicBezTo>
                      <a:lnTo>
                        <a:pt x="252" y="139"/>
                      </a:lnTo>
                      <a:cubicBezTo>
                        <a:pt x="257" y="136"/>
                        <a:pt x="262" y="139"/>
                        <a:pt x="262" y="144"/>
                      </a:cubicBezTo>
                      <a:lnTo>
                        <a:pt x="278" y="181"/>
                      </a:lnTo>
                      <a:cubicBezTo>
                        <a:pt x="299" y="176"/>
                        <a:pt x="323" y="176"/>
                        <a:pt x="344" y="181"/>
                      </a:cubicBezTo>
                      <a:lnTo>
                        <a:pt x="359" y="144"/>
                      </a:lnTo>
                      <a:cubicBezTo>
                        <a:pt x="362" y="139"/>
                        <a:pt x="367" y="136"/>
                        <a:pt x="370" y="139"/>
                      </a:cubicBezTo>
                      <a:lnTo>
                        <a:pt x="393" y="149"/>
                      </a:lnTo>
                      <a:cubicBezTo>
                        <a:pt x="399" y="152"/>
                        <a:pt x="401" y="157"/>
                        <a:pt x="399" y="160"/>
                      </a:cubicBezTo>
                      <a:lnTo>
                        <a:pt x="383" y="197"/>
                      </a:lnTo>
                      <a:cubicBezTo>
                        <a:pt x="401" y="207"/>
                        <a:pt x="417" y="223"/>
                        <a:pt x="430" y="244"/>
                      </a:cubicBezTo>
                      <a:lnTo>
                        <a:pt x="467" y="228"/>
                      </a:lnTo>
                      <a:cubicBezTo>
                        <a:pt x="472" y="225"/>
                        <a:pt x="477" y="228"/>
                        <a:pt x="477" y="233"/>
                      </a:cubicBezTo>
                      <a:lnTo>
                        <a:pt x="488" y="257"/>
                      </a:lnTo>
                      <a:cubicBezTo>
                        <a:pt x="490" y="262"/>
                        <a:pt x="488" y="267"/>
                        <a:pt x="482" y="267"/>
                      </a:cubicBezTo>
                      <a:lnTo>
                        <a:pt x="446" y="283"/>
                      </a:lnTo>
                      <a:cubicBezTo>
                        <a:pt x="451" y="299"/>
                        <a:pt x="451" y="320"/>
                        <a:pt x="446" y="343"/>
                      </a:cubicBezTo>
                      <a:close/>
                      <a:moveTo>
                        <a:pt x="393" y="275"/>
                      </a:moveTo>
                      <a:cubicBezTo>
                        <a:pt x="412" y="322"/>
                        <a:pt x="391" y="377"/>
                        <a:pt x="344" y="396"/>
                      </a:cubicBezTo>
                      <a:cubicBezTo>
                        <a:pt x="296" y="414"/>
                        <a:pt x="241" y="393"/>
                        <a:pt x="223" y="346"/>
                      </a:cubicBezTo>
                      <a:cubicBezTo>
                        <a:pt x="202" y="299"/>
                        <a:pt x="226" y="244"/>
                        <a:pt x="273" y="225"/>
                      </a:cubicBezTo>
                      <a:cubicBezTo>
                        <a:pt x="283" y="220"/>
                        <a:pt x="296" y="218"/>
                        <a:pt x="309" y="218"/>
                      </a:cubicBezTo>
                      <a:cubicBezTo>
                        <a:pt x="344" y="218"/>
                        <a:pt x="378" y="238"/>
                        <a:pt x="393" y="275"/>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61" name="Rectangle 160">
              <a:extLst>
                <a:ext uri="{FF2B5EF4-FFF2-40B4-BE49-F238E27FC236}">
                  <a16:creationId xmlns:a16="http://schemas.microsoft.com/office/drawing/2014/main" id="{C23A3039-EA6E-4560-A2B8-914CF8E7F3A3}"/>
                </a:ext>
              </a:extLst>
            </p:cNvPr>
            <p:cNvSpPr/>
            <p:nvPr/>
          </p:nvSpPr>
          <p:spPr>
            <a:xfrm>
              <a:off x="2442235" y="5511957"/>
              <a:ext cx="1013320"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Email Delivery</a:t>
              </a:r>
            </a:p>
          </p:txBody>
        </p:sp>
      </p:grpSp>
    </p:spTree>
    <p:extLst>
      <p:ext uri="{BB962C8B-B14F-4D97-AF65-F5344CB8AC3E}">
        <p14:creationId xmlns:p14="http://schemas.microsoft.com/office/powerpoint/2010/main" val="3317600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 </a:t>
            </a: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AIOUG Webinars June 2020 | Oracle Cloud Native Application Development</a:t>
            </a:r>
            <a:endParaRPr lang="nl-NL" noProof="0" dirty="0"/>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2"/>
          <a:stretch>
            <a:fillRect/>
          </a:stretch>
        </p:blipFill>
        <p:spPr>
          <a:xfrm>
            <a:off x="6393436" y="1217346"/>
            <a:ext cx="2133824" cy="1926106"/>
          </a:xfrm>
          <a:prstGeom prst="rect">
            <a:avLst/>
          </a:prstGeom>
        </p:spPr>
      </p:pic>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8066035" y="4192331"/>
            <a:ext cx="989282" cy="319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66035" y="4526634"/>
            <a:ext cx="744214" cy="277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81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90E-6187-48FF-A2D1-8A9261F61730}"/>
              </a:ext>
            </a:extLst>
          </p:cNvPr>
          <p:cNvSpPr>
            <a:spLocks noGrp="1"/>
          </p:cNvSpPr>
          <p:nvPr>
            <p:ph type="title"/>
          </p:nvPr>
        </p:nvSpPr>
        <p:spPr/>
        <p:txBody>
          <a:bodyPr/>
          <a:lstStyle/>
          <a:p>
            <a:r>
              <a:rPr lang="nl-NL" dirty="0" err="1"/>
              <a:t>Introducing</a:t>
            </a:r>
            <a:r>
              <a:rPr lang="nl-NL" dirty="0"/>
              <a:t> Oracle Cloud </a:t>
            </a:r>
            <a:r>
              <a:rPr lang="nl-NL" dirty="0" err="1"/>
              <a:t>Infrastructure</a:t>
            </a:r>
            <a:endParaRPr lang="en-NL" dirty="0"/>
          </a:p>
        </p:txBody>
      </p:sp>
      <p:sp>
        <p:nvSpPr>
          <p:cNvPr id="3" name="Content Placeholder 2">
            <a:extLst>
              <a:ext uri="{FF2B5EF4-FFF2-40B4-BE49-F238E27FC236}">
                <a16:creationId xmlns:a16="http://schemas.microsoft.com/office/drawing/2014/main" id="{EFB9AA3A-EBDE-4FAC-8251-A47CCA998D8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5C6C90C-7DF7-4DDD-AA85-26E1BE391006}"/>
              </a:ext>
            </a:extLst>
          </p:cNvPr>
          <p:cNvSpPr>
            <a:spLocks noGrp="1"/>
          </p:cNvSpPr>
          <p:nvPr>
            <p:ph type="ftr" sz="quarter" idx="11"/>
          </p:nvPr>
        </p:nvSpPr>
        <p:spPr/>
        <p:txBody>
          <a:bodyPr/>
          <a:lstStyle/>
          <a:p>
            <a:r>
              <a:rPr lang="en-US"/>
              <a:t>AIOUG Webinars June 2020 | Oracle Cloud Native Application Development</a:t>
            </a:r>
            <a:endParaRPr lang="nl-NL"/>
          </a:p>
        </p:txBody>
      </p:sp>
      <p:pic>
        <p:nvPicPr>
          <p:cNvPr id="5" name="Picture 4">
            <a:hlinkClick r:id="rId2"/>
            <a:extLst>
              <a:ext uri="{FF2B5EF4-FFF2-40B4-BE49-F238E27FC236}">
                <a16:creationId xmlns:a16="http://schemas.microsoft.com/office/drawing/2014/main" id="{6308D2BB-B967-4967-B08F-52C57ED6DBBB}"/>
              </a:ext>
            </a:extLst>
          </p:cNvPr>
          <p:cNvPicPr>
            <a:picLocks noChangeAspect="1"/>
          </p:cNvPicPr>
          <p:nvPr/>
        </p:nvPicPr>
        <p:blipFill>
          <a:blip r:embed="rId3"/>
          <a:stretch>
            <a:fillRect/>
          </a:stretch>
        </p:blipFill>
        <p:spPr>
          <a:xfrm>
            <a:off x="0" y="792000"/>
            <a:ext cx="9144000" cy="3867478"/>
          </a:xfrm>
          <a:prstGeom prst="rect">
            <a:avLst/>
          </a:prstGeom>
        </p:spPr>
      </p:pic>
    </p:spTree>
    <p:extLst>
      <p:ext uri="{BB962C8B-B14F-4D97-AF65-F5344CB8AC3E}">
        <p14:creationId xmlns:p14="http://schemas.microsoft.com/office/powerpoint/2010/main" val="38995880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8">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8" name="Rectangle 10">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848446" cy="51435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3" name="Freeform: Shape 12">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3409753" cy="51435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7F88636A-262E-4C59-BF0B-A1E0B5F41186}"/>
              </a:ext>
            </a:extLst>
          </p:cNvPr>
          <p:cNvSpPr>
            <a:spLocks noGrp="1"/>
          </p:cNvSpPr>
          <p:nvPr>
            <p:ph type="title"/>
          </p:nvPr>
        </p:nvSpPr>
        <p:spPr>
          <a:xfrm>
            <a:off x="603504" y="480198"/>
            <a:ext cx="3867912" cy="1008731"/>
          </a:xfrm>
        </p:spPr>
        <p:txBody>
          <a:bodyPr>
            <a:normAutofit/>
          </a:bodyPr>
          <a:lstStyle/>
          <a:p>
            <a:r>
              <a:rPr lang="nl-NL" sz="3000"/>
              <a:t>Oracle Cloud Gen2</a:t>
            </a:r>
            <a:endParaRPr lang="en-NL" sz="3000"/>
          </a:p>
        </p:txBody>
      </p:sp>
      <p:sp>
        <p:nvSpPr>
          <p:cNvPr id="3" name="Content Placeholder 2">
            <a:extLst>
              <a:ext uri="{FF2B5EF4-FFF2-40B4-BE49-F238E27FC236}">
                <a16:creationId xmlns:a16="http://schemas.microsoft.com/office/drawing/2014/main" id="{BD538BE6-1CBC-482D-B806-FC28A88C59F8}"/>
              </a:ext>
            </a:extLst>
          </p:cNvPr>
          <p:cNvSpPr>
            <a:spLocks noGrp="1"/>
          </p:cNvSpPr>
          <p:nvPr>
            <p:ph idx="1"/>
          </p:nvPr>
        </p:nvSpPr>
        <p:spPr>
          <a:xfrm>
            <a:off x="603504" y="1591322"/>
            <a:ext cx="3867912" cy="2829758"/>
          </a:xfrm>
        </p:spPr>
        <p:txBody>
          <a:bodyPr>
            <a:normAutofit/>
          </a:bodyPr>
          <a:lstStyle/>
          <a:p>
            <a:r>
              <a:rPr lang="nl-NL" sz="1275"/>
              <a:t>First generation is now called Classic Cloud</a:t>
            </a:r>
          </a:p>
          <a:p>
            <a:pPr lvl="1"/>
            <a:r>
              <a:rPr lang="nl-NL" sz="1275"/>
              <a:t>Mainly On Premises software, running in Oracle’s data centers – with some (small) degree of operational management (mainly provisioning and patching)</a:t>
            </a:r>
          </a:p>
          <a:p>
            <a:pPr lvl="1"/>
            <a:r>
              <a:rPr lang="nl-NL" sz="1275"/>
              <a:t>Not Cloud Native</a:t>
            </a:r>
          </a:p>
          <a:p>
            <a:r>
              <a:rPr lang="nl-NL" sz="1275"/>
              <a:t>Gen2</a:t>
            </a:r>
          </a:p>
          <a:p>
            <a:pPr lvl="1"/>
            <a:r>
              <a:rPr lang="nl-NL" sz="1275"/>
              <a:t>(largely) Designed from the ground up for the cloud</a:t>
            </a:r>
          </a:p>
          <a:p>
            <a:pPr lvl="1"/>
            <a:r>
              <a:rPr lang="nl-NL" sz="1275"/>
              <a:t>Applying lessons learned – from classic cloud as well as AWS and Azure</a:t>
            </a:r>
          </a:p>
          <a:p>
            <a:pPr lvl="1"/>
            <a:r>
              <a:rPr lang="nl-NL" sz="1275"/>
              <a:t>Some focused acquisitions (Dyn, Corente, Palerra, Wercker, DataScience.com)</a:t>
            </a:r>
          </a:p>
        </p:txBody>
      </p:sp>
      <p:pic>
        <p:nvPicPr>
          <p:cNvPr id="4" name="Picture 2" descr="https://s14-eu5.startpage.com/cgi-bin/serveimage?url=https%3A%2F%2Fcdn.app.compendium.com%2Fuploads%2Fuser%2Fe7c690e8-6ff9-102a-ac6d-e4aebca50425%2F63016963-53ba-4d0b-bf52-d13e97ddc7ec%2FFile%2F9334b70e37356750c131db608f213961%2F1.png&amp;sp=e1740a04b011d849d688a383c4170137&amp;anticache=143230">
            <a:extLst>
              <a:ext uri="{FF2B5EF4-FFF2-40B4-BE49-F238E27FC236}">
                <a16:creationId xmlns:a16="http://schemas.microsoft.com/office/drawing/2014/main" id="{843339FA-1F60-4F76-995C-F6A9E8B5314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27232" y="1647262"/>
            <a:ext cx="3552722" cy="173239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25C31EBA-AFC4-4809-B717-28D9C2507A76}"/>
              </a:ext>
            </a:extLst>
          </p:cNvPr>
          <p:cNvSpPr>
            <a:spLocks noGrp="1"/>
          </p:cNvSpPr>
          <p:nvPr>
            <p:ph type="ftr" sz="quarter" idx="11"/>
          </p:nvPr>
        </p:nvSpPr>
        <p:spPr/>
        <p:txBody>
          <a:bodyPr/>
          <a:lstStyle/>
          <a:p>
            <a:r>
              <a:rPr lang="en-US"/>
              <a:t>AIOUG Webinars June 2020 | Oracle Cloud Native Application Development</a:t>
            </a:r>
            <a:endParaRPr lang="en-NL"/>
          </a:p>
        </p:txBody>
      </p:sp>
    </p:spTree>
    <p:extLst>
      <p:ext uri="{BB962C8B-B14F-4D97-AF65-F5344CB8AC3E}">
        <p14:creationId xmlns:p14="http://schemas.microsoft.com/office/powerpoint/2010/main" val="2517273365"/>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2050" name="Picture 2" descr="Outstanding price-performance">
            <a:extLst>
              <a:ext uri="{FF2B5EF4-FFF2-40B4-BE49-F238E27FC236}">
                <a16:creationId xmlns:a16="http://schemas.microsoft.com/office/drawing/2014/main" id="{7BCAC6B4-98AF-4CA5-817C-3357523BB0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1338" y="402224"/>
            <a:ext cx="3227678" cy="3085281"/>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97687" cy="5143859"/>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75" name="Freeform: Shape 74">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76218" cy="5143859"/>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5C19A91D-19E6-49F7-98BB-0F84AC581082}"/>
              </a:ext>
            </a:extLst>
          </p:cNvPr>
          <p:cNvSpPr>
            <a:spLocks noGrp="1"/>
          </p:cNvSpPr>
          <p:nvPr>
            <p:ph type="title"/>
          </p:nvPr>
        </p:nvSpPr>
        <p:spPr>
          <a:xfrm>
            <a:off x="603504" y="273844"/>
            <a:ext cx="3284161" cy="994172"/>
          </a:xfrm>
        </p:spPr>
        <p:txBody>
          <a:bodyPr vert="horz" lIns="68580" tIns="34290" rIns="68580" bIns="34290" rtlCol="0" anchor="ctr">
            <a:normAutofit/>
          </a:bodyPr>
          <a:lstStyle/>
          <a:p>
            <a:r>
              <a:rPr lang="en-US" kern="1200">
                <a:solidFill>
                  <a:schemeClr val="tx1"/>
                </a:solidFill>
                <a:latin typeface="+mj-lt"/>
                <a:ea typeface="+mj-ea"/>
                <a:cs typeface="+mj-cs"/>
              </a:rPr>
              <a:t>Oracle Cloud Infrastructure</a:t>
            </a:r>
          </a:p>
        </p:txBody>
      </p:sp>
      <p:sp>
        <p:nvSpPr>
          <p:cNvPr id="3" name="Content Placeholder 2">
            <a:extLst>
              <a:ext uri="{FF2B5EF4-FFF2-40B4-BE49-F238E27FC236}">
                <a16:creationId xmlns:a16="http://schemas.microsoft.com/office/drawing/2014/main" id="{9B2D09F1-D6F2-4F7B-A42D-784D1AA2294A}"/>
              </a:ext>
            </a:extLst>
          </p:cNvPr>
          <p:cNvSpPr>
            <a:spLocks noGrp="1"/>
          </p:cNvSpPr>
          <p:nvPr>
            <p:ph idx="1"/>
          </p:nvPr>
        </p:nvSpPr>
        <p:spPr>
          <a:xfrm>
            <a:off x="603504" y="1515618"/>
            <a:ext cx="3807068" cy="3113532"/>
          </a:xfrm>
        </p:spPr>
        <p:txBody>
          <a:bodyPr vert="horz" lIns="68580" tIns="34290" rIns="68580" bIns="34290" rtlCol="0">
            <a:normAutofit/>
          </a:bodyPr>
          <a:lstStyle/>
          <a:p>
            <a:r>
              <a:rPr lang="en-US" sz="1500"/>
              <a:t>Generation 2 Cloud</a:t>
            </a:r>
          </a:p>
          <a:p>
            <a:r>
              <a:rPr lang="en-US" sz="1500"/>
              <a:t>Main themes:</a:t>
            </a:r>
          </a:p>
          <a:p>
            <a:pPr lvl="1"/>
            <a:r>
              <a:rPr lang="en-US" sz="1500"/>
              <a:t>Competitive Pricing</a:t>
            </a:r>
          </a:p>
          <a:p>
            <a:pPr lvl="1"/>
            <a:r>
              <a:rPr lang="en-US" sz="1500"/>
              <a:t>Secure by Design</a:t>
            </a:r>
          </a:p>
          <a:p>
            <a:pPr lvl="1"/>
            <a:r>
              <a:rPr lang="en-US" sz="1500"/>
              <a:t>Open</a:t>
            </a:r>
          </a:p>
          <a:p>
            <a:pPr lvl="1"/>
            <a:r>
              <a:rPr lang="en-US" sz="1500"/>
              <a:t>Enterprise (Technology)</a:t>
            </a:r>
          </a:p>
          <a:p>
            <a:r>
              <a:rPr lang="en-US" sz="1500"/>
              <a:t>Trials – 30 days, $300 credits</a:t>
            </a:r>
          </a:p>
          <a:p>
            <a:r>
              <a:rPr lang="en-US" sz="1500" i="1"/>
              <a:t>A</a:t>
            </a:r>
            <a:r>
              <a:rPr lang="en-US" sz="1500"/>
              <a:t>n always-free tier</a:t>
            </a:r>
          </a:p>
          <a:p>
            <a:pPr lvl="1"/>
            <a:r>
              <a:rPr lang="en-US" sz="1500"/>
              <a:t>With Autonomous Database and </a:t>
            </a:r>
            <a:br>
              <a:rPr lang="en-US" sz="1500"/>
            </a:br>
            <a:r>
              <a:rPr lang="en-US" sz="1500"/>
              <a:t>Autonomous Data Warehouse</a:t>
            </a:r>
          </a:p>
          <a:p>
            <a:pPr lvl="1"/>
            <a:endParaRPr lang="en-US" sz="1500"/>
          </a:p>
        </p:txBody>
      </p:sp>
      <p:sp>
        <p:nvSpPr>
          <p:cNvPr id="4" name="Footer Placeholder 3">
            <a:extLst>
              <a:ext uri="{FF2B5EF4-FFF2-40B4-BE49-F238E27FC236}">
                <a16:creationId xmlns:a16="http://schemas.microsoft.com/office/drawing/2014/main" id="{11A77F6D-81AC-4CDA-A878-1FCE853D3A11}"/>
              </a:ext>
            </a:extLst>
          </p:cNvPr>
          <p:cNvSpPr>
            <a:spLocks noGrp="1"/>
          </p:cNvSpPr>
          <p:nvPr>
            <p:ph type="ftr" sz="quarter" idx="11"/>
          </p:nvPr>
        </p:nvSpPr>
        <p:spPr/>
        <p:txBody>
          <a:bodyPr/>
          <a:lstStyle/>
          <a:p>
            <a:r>
              <a:rPr lang="en-US"/>
              <a:t>AIOUG Webinars June 2020 | Oracle Cloud Native Application Development</a:t>
            </a:r>
            <a:endParaRPr lang="nl-NL"/>
          </a:p>
        </p:txBody>
      </p:sp>
    </p:spTree>
    <p:extLst>
      <p:ext uri="{BB962C8B-B14F-4D97-AF65-F5344CB8AC3E}">
        <p14:creationId xmlns:p14="http://schemas.microsoft.com/office/powerpoint/2010/main" val="2325461510"/>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6"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5C19A91D-19E6-49F7-98BB-0F84AC581082}"/>
              </a:ext>
            </a:extLst>
          </p:cNvPr>
          <p:cNvSpPr>
            <a:spLocks noGrp="1"/>
          </p:cNvSpPr>
          <p:nvPr>
            <p:ph type="title"/>
          </p:nvPr>
        </p:nvSpPr>
        <p:spPr>
          <a:xfrm>
            <a:off x="624751" y="336190"/>
            <a:ext cx="7890527" cy="994172"/>
          </a:xfrm>
        </p:spPr>
        <p:txBody>
          <a:bodyPr vert="horz" lIns="68580" tIns="34290" rIns="68580" bIns="34290" rtlCol="0" anchor="ctr">
            <a:normAutofit/>
          </a:bodyPr>
          <a:lstStyle/>
          <a:p>
            <a:r>
              <a:rPr lang="en-US" kern="1200">
                <a:solidFill>
                  <a:schemeClr val="tx1"/>
                </a:solidFill>
                <a:latin typeface="+mj-lt"/>
                <a:ea typeface="+mj-ea"/>
                <a:cs typeface="+mj-cs"/>
              </a:rPr>
              <a:t>Oracle Cloud Infrastructure – Always Free Tier</a:t>
            </a:r>
          </a:p>
        </p:txBody>
      </p:sp>
      <p:sp>
        <p:nvSpPr>
          <p:cNvPr id="3" name="Content Placeholder 2">
            <a:extLst>
              <a:ext uri="{FF2B5EF4-FFF2-40B4-BE49-F238E27FC236}">
                <a16:creationId xmlns:a16="http://schemas.microsoft.com/office/drawing/2014/main" id="{9B2D09F1-D6F2-4F7B-A42D-784D1AA2294A}"/>
              </a:ext>
            </a:extLst>
          </p:cNvPr>
          <p:cNvSpPr>
            <a:spLocks noGrp="1"/>
          </p:cNvSpPr>
          <p:nvPr>
            <p:ph idx="1"/>
          </p:nvPr>
        </p:nvSpPr>
        <p:spPr>
          <a:xfrm>
            <a:off x="628651" y="1643856"/>
            <a:ext cx="3702050" cy="2988866"/>
          </a:xfrm>
        </p:spPr>
        <p:txBody>
          <a:bodyPr vert="horz" lIns="68580" tIns="34290" rIns="68580" bIns="34290" rtlCol="0">
            <a:normAutofit/>
          </a:bodyPr>
          <a:lstStyle/>
          <a:p>
            <a:r>
              <a:rPr lang="en-US" sz="1500"/>
              <a:t>Always Free Tier</a:t>
            </a:r>
          </a:p>
          <a:p>
            <a:pPr lvl="1"/>
            <a:r>
              <a:rPr lang="en-US" sz="1500"/>
              <a:t>Autonomous Database/Data Warehouse (two instances)</a:t>
            </a:r>
          </a:p>
          <a:p>
            <a:pPr lvl="1"/>
            <a:r>
              <a:rPr lang="en-US" sz="1500"/>
              <a:t>Compute VMs (two instances)</a:t>
            </a:r>
          </a:p>
          <a:p>
            <a:pPr lvl="1"/>
            <a:r>
              <a:rPr lang="en-US" sz="1500"/>
              <a:t>Block, Object and Archive Storage</a:t>
            </a:r>
          </a:p>
          <a:p>
            <a:pPr lvl="1"/>
            <a:r>
              <a:rPr lang="en-US" sz="1500"/>
              <a:t>Load Balancer and Data Egress</a:t>
            </a:r>
          </a:p>
          <a:p>
            <a:pPr lvl="1"/>
            <a:r>
              <a:rPr lang="en-US" sz="1500"/>
              <a:t>Monitoring and Notifications</a:t>
            </a:r>
          </a:p>
          <a:p>
            <a:pPr lvl="1"/>
            <a:endParaRPr lang="en-US" sz="1500"/>
          </a:p>
        </p:txBody>
      </p:sp>
      <p:pic>
        <p:nvPicPr>
          <p:cNvPr id="5" name="Picture 4">
            <a:extLst>
              <a:ext uri="{FF2B5EF4-FFF2-40B4-BE49-F238E27FC236}">
                <a16:creationId xmlns:a16="http://schemas.microsoft.com/office/drawing/2014/main" id="{3649B17D-E8FA-4D3B-A401-226D5CA85DC8}"/>
              </a:ext>
            </a:extLst>
          </p:cNvPr>
          <p:cNvPicPr>
            <a:picLocks noChangeAspect="1"/>
          </p:cNvPicPr>
          <p:nvPr/>
        </p:nvPicPr>
        <p:blipFill>
          <a:blip r:embed="rId2"/>
          <a:stretch>
            <a:fillRect/>
          </a:stretch>
        </p:blipFill>
        <p:spPr>
          <a:xfrm>
            <a:off x="2273835" y="3515679"/>
            <a:ext cx="6653658" cy="1430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8832317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799"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AC589FB-4F38-4FA4-87D1-22CC7ECED551}">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ADEABE0-1E38-45B4-8CB5-B7826514D857}">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3" ma:contentTypeDescription="Een nieuw document maken." ma:contentTypeScope="" ma:versionID="d9fd95c306da4d76149521b1eb962b7f">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fe2f445864a7cf692e996795fbc6ac5a"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ABFFE4-C579-438D-A69E-0509785BCA63}">
  <ds:schemaRefs>
    <ds:schemaRef ds:uri="http://schemas.microsoft.com/sharepoint/v3/contenttype/forms"/>
  </ds:schemaRefs>
</ds:datastoreItem>
</file>

<file path=customXml/itemProps2.xml><?xml version="1.0" encoding="utf-8"?>
<ds:datastoreItem xmlns:ds="http://schemas.openxmlformats.org/officeDocument/2006/customXml" ds:itemID="{BFB97143-6A22-4F35-BB3B-18DEE4AFFE78}">
  <ds:schemaRefs>
    <ds:schemaRef ds:uri="http://purl.org/dc/elements/1.1/"/>
    <ds:schemaRef ds:uri="http://schemas.microsoft.com/sharepoint/v3"/>
    <ds:schemaRef ds:uri="http://schemas.microsoft.com/office/infopath/2007/PartnerControls"/>
    <ds:schemaRef ds:uri="http://purl.org/dc/terms/"/>
    <ds:schemaRef ds:uri="http://schemas.openxmlformats.org/package/2006/metadata/core-properties"/>
    <ds:schemaRef ds:uri="http://schemas.microsoft.com/office/2006/metadata/properties"/>
    <ds:schemaRef ds:uri="http://schemas.microsoft.com/office/2006/documentManagement/types"/>
    <ds:schemaRef ds:uri="c4a3eb09-d3f0-4928-b094-498861f3a0e3"/>
    <ds:schemaRef ds:uri="c0096d71-547d-4042-b14d-b0c176c18ef9"/>
    <ds:schemaRef ds:uri="http://www.w3.org/XML/1998/namespace"/>
    <ds:schemaRef ds:uri="http://purl.org/dc/dcmitype/"/>
  </ds:schemaRefs>
</ds:datastoreItem>
</file>

<file path=customXml/itemProps3.xml><?xml version="1.0" encoding="utf-8"?>
<ds:datastoreItem xmlns:ds="http://schemas.openxmlformats.org/officeDocument/2006/customXml" ds:itemID="{92AA8425-F5F4-469D-82A4-643957FA2D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80</TotalTime>
  <Words>2509</Words>
  <Application>Microsoft Office PowerPoint</Application>
  <PresentationFormat>On-screen Show (16:9)</PresentationFormat>
  <Paragraphs>753</Paragraphs>
  <Slides>52</Slides>
  <Notes>1</Notes>
  <HiddenSlides>1</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52</vt:i4>
      </vt:variant>
    </vt:vector>
  </HeadingPairs>
  <TitlesOfParts>
    <vt:vector size="57" baseType="lpstr">
      <vt:lpstr>Calibri Light</vt:lpstr>
      <vt:lpstr>Calibri</vt:lpstr>
      <vt:lpstr>Arial</vt:lpstr>
      <vt:lpstr>2_Office-thema</vt:lpstr>
      <vt:lpstr>Office Theme</vt:lpstr>
      <vt:lpstr>Cloud Native Application Development  - build fast, cheap, scalable and agile software   on Oracle Cloud Infrastructure</vt:lpstr>
      <vt:lpstr>Lucas Jellema  CTO for AMIS | Conclusion Cloud Solution Architect  </vt:lpstr>
      <vt:lpstr>Lucas Jellema  CTO for AMIS | Conclusion Cloud Solution Architect  </vt:lpstr>
      <vt:lpstr>What is Cloud Native?</vt:lpstr>
      <vt:lpstr>Cloud Capabilities for Cloud Native development</vt:lpstr>
      <vt:lpstr>Introducing Oracle Cloud Infrastructure</vt:lpstr>
      <vt:lpstr>Oracle Cloud Gen2</vt:lpstr>
      <vt:lpstr>Oracle Cloud Infrastructure</vt:lpstr>
      <vt:lpstr>Oracle Cloud Infrastructure – Always Free Tier</vt:lpstr>
      <vt:lpstr>Introducing Oracle Cloud Infrastructure</vt:lpstr>
      <vt:lpstr>OCI Physical Organization</vt:lpstr>
      <vt:lpstr>Introducing Oracle Cloud Infrastructure</vt:lpstr>
      <vt:lpstr>OCI Services for Cloud Native Application Development</vt:lpstr>
      <vt:lpstr>PowerPoint Presentation</vt:lpstr>
      <vt:lpstr>PowerPoint Presentation</vt:lpstr>
      <vt:lpstr>PowerPoint Presentation</vt:lpstr>
      <vt:lpstr>PowerPoint Presentation</vt:lpstr>
      <vt:lpstr>Tools</vt:lpstr>
      <vt:lpstr>Cloud Shell</vt:lpstr>
      <vt:lpstr>Tweets to NoSQL, Streaming &amp; Email</vt:lpstr>
      <vt:lpstr>Tweets to NoSQL, Streaming &amp; Email</vt:lpstr>
      <vt:lpstr>Serverless Function &amp; Object Storage</vt:lpstr>
      <vt:lpstr>Introducing Serverless Functions</vt:lpstr>
      <vt:lpstr>Fn Functions – request handling</vt:lpstr>
      <vt:lpstr>Oracle Functions</vt:lpstr>
      <vt:lpstr>PowerPoint Presentation</vt:lpstr>
      <vt:lpstr>Object Storage</vt:lpstr>
      <vt:lpstr>Object Storage</vt:lpstr>
      <vt:lpstr>Serverless Function &amp; Object Storage</vt:lpstr>
      <vt:lpstr>Public and Managed Access to Function</vt:lpstr>
      <vt:lpstr>API Gateway</vt:lpstr>
      <vt:lpstr>API Gateway  Authorizer Function</vt:lpstr>
      <vt:lpstr>Public and Managed Access to Function</vt:lpstr>
      <vt:lpstr>Produce CloudEvent &amp; Publish Notification</vt:lpstr>
      <vt:lpstr>EVENTS and NOTIFICATIONS SERVICES</vt:lpstr>
      <vt:lpstr>EVENTS and NOTIFICATIONS SERVICES</vt:lpstr>
      <vt:lpstr>THE BASICS FOR THESE TWO SERVICES ARE…</vt:lpstr>
      <vt:lpstr>THE BASICS FOR THESE TWO SERVICES ARE…</vt:lpstr>
      <vt:lpstr>Produce CloudEvent &amp; Publish Notification</vt:lpstr>
      <vt:lpstr>Trigger Function &amp;  Store NoSQL Records</vt:lpstr>
      <vt:lpstr>Introducing NoSQL Database Cloud Service</vt:lpstr>
      <vt:lpstr>Trigger Function &amp;  Store NoSQL Records</vt:lpstr>
      <vt:lpstr>Stream records</vt:lpstr>
      <vt:lpstr>OCI Streaming Service </vt:lpstr>
      <vt:lpstr>OCI Streaming Service </vt:lpstr>
      <vt:lpstr>(Cloud) Events and Streaming</vt:lpstr>
      <vt:lpstr>Stream records</vt:lpstr>
      <vt:lpstr>Schedule Function for periodic execution</vt:lpstr>
      <vt:lpstr>Monitoring | Health Checks</vt:lpstr>
      <vt:lpstr>Monitoring – Health Checks</vt:lpstr>
      <vt:lpstr>Summary</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Application Development  - build fast, cheap, scalable and agile software  on Oracle Cloud Infrastructure</dc:title>
  <dc:creator>Lucas Jellema</dc:creator>
  <cp:lastModifiedBy>Lucas Jellema</cp:lastModifiedBy>
  <cp:revision>10</cp:revision>
  <dcterms:created xsi:type="dcterms:W3CDTF">2020-06-23T16:14:24Z</dcterms:created>
  <dcterms:modified xsi:type="dcterms:W3CDTF">2020-06-24T05:59:50Z</dcterms:modified>
</cp:coreProperties>
</file>